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61" r:id="rId5"/>
    <p:sldId id="277" r:id="rId6"/>
    <p:sldId id="276" r:id="rId7"/>
    <p:sldId id="259" r:id="rId8"/>
    <p:sldId id="260" r:id="rId9"/>
    <p:sldId id="267" r:id="rId10"/>
    <p:sldId id="264" r:id="rId11"/>
    <p:sldId id="271" r:id="rId12"/>
    <p:sldId id="266" r:id="rId13"/>
    <p:sldId id="278" r:id="rId14"/>
  </p:sldIdLst>
  <p:sldSz cx="9906000" cy="6858000" type="A4"/>
  <p:notesSz cx="6858000" cy="12192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17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416" y="108"/>
      </p:cViewPr>
      <p:guideLst>
        <p:guide orient="horz" pos="2880"/>
        <p:guide pos="2160"/>
        <p:guide pos="17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Актуальность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разработки проекта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60224290145549"/>
          <c:y val="0.25868375129438231"/>
          <c:w val="0.45018945359102841"/>
          <c:h val="0.621609676949449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Актуальность разработки проетка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Ограничеснность кадрового ресурса ДОУ (профессия "Воспитатель") </c:v>
                </c:pt>
                <c:pt idx="1">
                  <c:v>Ограничеснность материально-технического ресурса ДОУ (игровые помещения)</c:v>
                </c:pt>
                <c:pt idx="2">
                  <c:v>Низкий уровений знаний воспитанников в сфере професиий промышленности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</c:v>
                </c:pt>
                <c:pt idx="1">
                  <c:v>0.25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64-464B-A6C8-8D1EEBB0B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4846781873504746"/>
          <c:y val="0.19138659812366815"/>
          <c:w val="0.45153218126495248"/>
          <c:h val="0.78190014242397476"/>
        </c:manualLayout>
      </c:layout>
      <c:overlay val="0"/>
      <c:txPr>
        <a:bodyPr/>
        <a:lstStyle/>
        <a:p>
          <a:pPr>
            <a:defRPr sz="2000" b="1">
              <a:solidFill>
                <a:schemeClr val="tx2">
                  <a:lumMod val="75000"/>
                </a:schemeClr>
              </a:solidFill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>
                <a:solidFill>
                  <a:schemeClr val="tx2">
                    <a:lumMod val="75000"/>
                  </a:schemeClr>
                </a:solidFill>
              </a:defRPr>
            </a:pPr>
            <a:r>
              <a:rPr lang="ru-RU" sz="3200" dirty="0"/>
              <a:t>Актуальность </a:t>
            </a:r>
            <a:endParaRPr lang="ru-RU" sz="3200" dirty="0" smtClean="0"/>
          </a:p>
          <a:p>
            <a:pPr>
              <a:defRPr sz="3200">
                <a:solidFill>
                  <a:schemeClr val="tx2">
                    <a:lumMod val="75000"/>
                  </a:schemeClr>
                </a:solidFill>
              </a:defRPr>
            </a:pPr>
            <a:r>
              <a:rPr lang="ru-RU" sz="3200" dirty="0" smtClean="0"/>
              <a:t>социального партнерства </a:t>
            </a:r>
          </a:p>
        </c:rich>
      </c:tx>
      <c:layout>
        <c:manualLayout>
          <c:xMode val="edge"/>
          <c:yMode val="edge"/>
          <c:x val="0.19730137120710381"/>
          <c:y val="2.9681399391507943E-3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60224290145549"/>
          <c:y val="0.25868375129438231"/>
          <c:w val="0.45018945359102841"/>
          <c:h val="0.621609676949449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Актуальность разработки проетка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Спектр  специальностей более </c:v>
                </c:pt>
                <c:pt idx="1">
                  <c:v>Узкоспециализированные специалисты</c:v>
                </c:pt>
                <c:pt idx="2">
                  <c:v>Наличие учебных мастерских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0.91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C9-4471-8D43-9BE788AE2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7783955159810629"/>
          <c:y val="0.32060866033120705"/>
          <c:w val="0.40035359481933913"/>
          <c:h val="0.60552391876738521"/>
        </c:manualLayout>
      </c:layout>
      <c:overlay val="0"/>
      <c:txPr>
        <a:bodyPr/>
        <a:lstStyle/>
        <a:p>
          <a:pPr>
            <a:defRPr sz="2000"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знаний детей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проекта </c:v>
                </c:pt>
                <c:pt idx="1">
                  <c:v>Конец проекта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C0-4635-ADA6-8F52416909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Материально-технический ресурс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проекта </c:v>
                </c:pt>
                <c:pt idx="1">
                  <c:v>Конец проекта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25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C0-4635-ADA6-8F52416909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Кадровый ресурс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проекта </c:v>
                </c:pt>
                <c:pt idx="1">
                  <c:v>Конец проекта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33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C0-4635-ADA6-8F5241690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222720"/>
        <c:axId val="86224256"/>
      </c:barChart>
      <c:catAx>
        <c:axId val="86222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86224256"/>
        <c:crosses val="autoZero"/>
        <c:auto val="1"/>
        <c:lblAlgn val="ctr"/>
        <c:lblOffset val="100"/>
        <c:noMultiLvlLbl val="0"/>
      </c:catAx>
      <c:valAx>
        <c:axId val="86224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222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553990610328638"/>
          <c:y val="0.19228856054122767"/>
          <c:w val="0.34037558685446012"/>
          <c:h val="0.6346534006292652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27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D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7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D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5946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3112" y="0"/>
            <a:ext cx="6852887" cy="68579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906000" cy="68579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8346" y="6337275"/>
            <a:ext cx="166235" cy="18182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57542" y="251374"/>
            <a:ext cx="676531" cy="69705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9742" y="6409944"/>
            <a:ext cx="490346" cy="4480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7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5946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3112" y="0"/>
            <a:ext cx="6852887" cy="68579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906000" cy="68579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2453" y="6340476"/>
            <a:ext cx="96376" cy="17862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57542" y="251374"/>
            <a:ext cx="676531" cy="6970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7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5946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3112" y="0"/>
            <a:ext cx="6852887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905946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53112" y="0"/>
            <a:ext cx="6852887" cy="68579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906000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2690" y="228042"/>
            <a:ext cx="751514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27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0340" y="2133422"/>
            <a:ext cx="790531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D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lapshina-75@mail.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doau.2.buz@yandex.ru" TargetMode="External"/><Relationship Id="rId5" Type="http://schemas.openxmlformats.org/officeDocument/2006/relationships/hyperlink" Target="mailto:gapousk@yandex.ru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pshina-75@mail.ru" TargetMode="External"/><Relationship Id="rId5" Type="http://schemas.openxmlformats.org/officeDocument/2006/relationships/image" Target="../media/image13.jpeg"/><Relationship Id="rId4" Type="http://schemas.openxmlformats.org/officeDocument/2006/relationships/hyperlink" Target="mailto:gapousk@yandex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0054" y="0"/>
            <a:ext cx="9997930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001940" y="2624115"/>
            <a:ext cx="7905318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Проект социального партнерства </a:t>
            </a:r>
          </a:p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«Юные профессионалы»</a:t>
            </a:r>
            <a:endParaRPr spc="-1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77948" y="4724400"/>
            <a:ext cx="5295998" cy="12682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5715" indent="-381000" algn="ctr">
              <a:lnSpc>
                <a:spcPct val="100000"/>
              </a:lnSpc>
              <a:spcBef>
                <a:spcPts val="90"/>
              </a:spcBef>
            </a:pPr>
            <a:r>
              <a:rPr lang="ru-RU" sz="2000" b="1" i="1" dirty="0" smtClean="0">
                <a:solidFill>
                  <a:srgbClr val="1D2C5A"/>
                </a:solidFill>
                <a:latin typeface="+mn-lt"/>
                <a:cs typeface="Arial"/>
              </a:rPr>
              <a:t>Инициатор проекта: </a:t>
            </a:r>
          </a:p>
          <a:p>
            <a:pPr marL="393700" marR="5715" indent="-381000" algn="ctr">
              <a:lnSpc>
                <a:spcPct val="100000"/>
              </a:lnSpc>
              <a:spcBef>
                <a:spcPts val="90"/>
              </a:spcBef>
            </a:pPr>
            <a:r>
              <a:rPr lang="ru-RU" sz="2000" b="1" i="1" dirty="0" smtClean="0">
                <a:solidFill>
                  <a:srgbClr val="1D2C5A"/>
                </a:solidFill>
                <a:latin typeface="+mn-lt"/>
                <a:cs typeface="Arial"/>
              </a:rPr>
              <a:t>главный специалист Управления образования администрации города Бузулука</a:t>
            </a:r>
          </a:p>
          <a:p>
            <a:pPr marL="393700" marR="5715" indent="-381000" algn="ctr">
              <a:lnSpc>
                <a:spcPct val="100000"/>
              </a:lnSpc>
              <a:spcBef>
                <a:spcPts val="90"/>
              </a:spcBef>
            </a:pPr>
            <a:r>
              <a:rPr lang="ru-RU" sz="2000" b="1" i="1" dirty="0" smtClean="0">
                <a:solidFill>
                  <a:srgbClr val="1D2C5A"/>
                </a:solidFill>
                <a:latin typeface="+mn-lt"/>
                <a:cs typeface="Arial"/>
              </a:rPr>
              <a:t> Свиридова Светлана Анатольевна 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7947" y="6315862"/>
            <a:ext cx="1353304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1600" spc="-35" dirty="0" smtClean="0">
                <a:solidFill>
                  <a:srgbClr val="1D2C5A"/>
                </a:solidFill>
                <a:latin typeface="Microsoft Sans Serif"/>
                <a:cs typeface="Microsoft Sans Serif"/>
              </a:rPr>
              <a:t> </a:t>
            </a:r>
            <a:r>
              <a:rPr sz="1600" i="1" dirty="0" smtClean="0">
                <a:solidFill>
                  <a:srgbClr val="1D2C5A"/>
                </a:solidFill>
                <a:latin typeface="Arial"/>
                <a:cs typeface="Arial"/>
              </a:rPr>
              <a:t>202</a:t>
            </a:r>
            <a:r>
              <a:rPr lang="ru-RU" sz="1600" i="1" dirty="0" smtClean="0">
                <a:solidFill>
                  <a:srgbClr val="1D2C5A"/>
                </a:solidFill>
                <a:latin typeface="Arial"/>
                <a:cs typeface="Arial"/>
              </a:rPr>
              <a:t>4 </a:t>
            </a:r>
            <a:r>
              <a:rPr sz="1600" i="1" spc="-25" dirty="0" err="1" smtClean="0">
                <a:solidFill>
                  <a:srgbClr val="1D2C5A"/>
                </a:solidFill>
                <a:latin typeface="Arial"/>
                <a:cs typeface="Arial"/>
              </a:rPr>
              <a:t>год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462" y="420380"/>
            <a:ext cx="656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Муниципальное дошкольное образовательное автономное учреждение города Бузулука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«Детский сад №2»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84" y="203520"/>
            <a:ext cx="1206316" cy="1023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0181" y="6337275"/>
            <a:ext cx="98234" cy="18503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1831444" y="418224"/>
            <a:ext cx="3032125" cy="112274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/>
            <a:r>
              <a:rPr lang="ru-RU" sz="2400" spc="-10" dirty="0" smtClean="0">
                <a:solidFill>
                  <a:srgbClr val="001F5F"/>
                </a:solidFill>
                <a:latin typeface="+mj-lt"/>
                <a:cs typeface="Calibri Light"/>
              </a:rPr>
              <a:t>1 этап - Аналитико-проектировочный</a:t>
            </a:r>
            <a:br>
              <a:rPr lang="ru-RU" sz="2400" spc="-10" dirty="0" smtClean="0">
                <a:solidFill>
                  <a:srgbClr val="001F5F"/>
                </a:solidFill>
                <a:latin typeface="+mj-lt"/>
                <a:cs typeface="Calibri Light"/>
              </a:rPr>
            </a:br>
            <a:r>
              <a:rPr lang="ru-RU" sz="2400" spc="-10" dirty="0" smtClean="0">
                <a:solidFill>
                  <a:srgbClr val="001F5F"/>
                </a:solidFill>
                <a:latin typeface="+mj-lt"/>
                <a:cs typeface="Calibri Light"/>
              </a:rPr>
              <a:t>сентябрь 2023 </a:t>
            </a:r>
            <a:endParaRPr sz="2400" dirty="0">
              <a:latin typeface="+mj-l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74345" y="4613878"/>
            <a:ext cx="2917866" cy="122533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 indent="36195" algn="ctr"/>
            <a:r>
              <a:rPr lang="ru-RU" sz="2400" b="1" dirty="0">
                <a:solidFill>
                  <a:srgbClr val="001F5F"/>
                </a:solidFill>
                <a:latin typeface="+mn-lt"/>
                <a:cs typeface="Calibri Light"/>
              </a:rPr>
              <a:t>3</a:t>
            </a:r>
            <a:r>
              <a:rPr sz="2400" b="1" spc="-50" dirty="0" smtClean="0">
                <a:solidFill>
                  <a:srgbClr val="001F5F"/>
                </a:solidFill>
                <a:latin typeface="+mn-lt"/>
                <a:cs typeface="Calibri Light"/>
              </a:rPr>
              <a:t> </a:t>
            </a:r>
            <a:r>
              <a:rPr lang="ru-RU" sz="2400" b="1" spc="-20" dirty="0" smtClean="0">
                <a:solidFill>
                  <a:srgbClr val="001F5F"/>
                </a:solidFill>
                <a:latin typeface="+mn-lt"/>
                <a:cs typeface="Calibri Light"/>
              </a:rPr>
              <a:t>этап – Аналитико-обобщающий  </a:t>
            </a:r>
          </a:p>
          <a:p>
            <a:pPr marL="12700" marR="5080" indent="36195" algn="ctr"/>
            <a:r>
              <a:rPr lang="ru-RU" sz="2400" b="1" spc="-20" dirty="0" smtClean="0">
                <a:solidFill>
                  <a:srgbClr val="001F5F"/>
                </a:solidFill>
                <a:latin typeface="+mn-lt"/>
                <a:cs typeface="Calibri Light"/>
              </a:rPr>
              <a:t>май 2024 </a:t>
            </a:r>
            <a:endParaRPr sz="2400" b="1" dirty="0">
              <a:latin typeface="+mn-l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84685" y="418224"/>
            <a:ext cx="4963626" cy="1021433"/>
          </a:xfrm>
          <a:prstGeom prst="rect">
            <a:avLst/>
          </a:prstGeom>
          <a:solidFill>
            <a:srgbClr val="1F3863"/>
          </a:solidFill>
          <a:ln w="12700">
            <a:solidFill>
              <a:srgbClr val="FFFFFF"/>
            </a:solidFill>
          </a:ln>
        </p:spPr>
        <p:txBody>
          <a:bodyPr vert="horz" wrap="square" lIns="0" tIns="97155" rIns="0" bIns="0" rtlCol="0">
            <a:spAutoFit/>
          </a:bodyPr>
          <a:lstStyle/>
          <a:p>
            <a:pPr lvl="0" algn="l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заключение соглашения </a:t>
            </a:r>
          </a:p>
          <a:p>
            <a:pPr lvl="0" algn="l"/>
            <a:r>
              <a:rPr lang="ru-RU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-выработка 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единой стратегии </a:t>
            </a:r>
            <a:r>
              <a:rPr lang="ru-RU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сотрудничества</a:t>
            </a:r>
            <a:endParaRPr lang="ru-RU" sz="2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ru-RU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 согласование плана проекта</a:t>
            </a:r>
            <a:endParaRPr sz="20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9805" y="2438400"/>
            <a:ext cx="4665297" cy="1161857"/>
          </a:xfrm>
          <a:prstGeom prst="rect">
            <a:avLst/>
          </a:prstGeom>
          <a:solidFill>
            <a:srgbClr val="1F3863"/>
          </a:solidFill>
          <a:ln w="12700">
            <a:solidFill>
              <a:srgbClr val="FFFFFF"/>
            </a:solidFill>
          </a:ln>
        </p:spPr>
        <p:txBody>
          <a:bodyPr vert="horz" wrap="square" lIns="0" tIns="236220" rIns="0" bIns="0" rtlCol="0">
            <a:spAutoFit/>
          </a:bodyPr>
          <a:lstStyle/>
          <a:p>
            <a:pPr lvl="0" algn="l"/>
            <a:r>
              <a:rPr lang="ru-RU" sz="2000" dirty="0" smtClean="0">
                <a:solidFill>
                  <a:schemeClr val="bg1"/>
                </a:solidFill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реализация 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мероприятий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плана проекта</a:t>
            </a:r>
          </a:p>
          <a:p>
            <a:pPr lvl="0" algn="l"/>
            <a:r>
              <a:rPr lang="ru-RU" sz="2000" dirty="0" smtClean="0">
                <a:solidFill>
                  <a:schemeClr val="bg1"/>
                </a:solidFill>
                <a:latin typeface="+mn-lt"/>
              </a:rPr>
              <a:t>- осуществление 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текущего анализа промежуточных результатов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деятельности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29804" y="4344969"/>
            <a:ext cx="4963625" cy="1629933"/>
          </a:xfrm>
          <a:prstGeom prst="rect">
            <a:avLst/>
          </a:prstGeom>
          <a:solidFill>
            <a:srgbClr val="1F3863"/>
          </a:solidFill>
          <a:ln w="12700">
            <a:solidFill>
              <a:srgbClr val="FFFFFF"/>
            </a:solidFill>
          </a:ln>
        </p:spPr>
        <p:txBody>
          <a:bodyPr vert="horz" wrap="square" lIns="0" tIns="90170" rIns="0" bIns="0" rtlCol="0">
            <a:spAutoFit/>
          </a:bodyPr>
          <a:lstStyle/>
          <a:p>
            <a:pPr lvl="0" algn="l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реализации основных мероприятий плана-программы </a:t>
            </a:r>
          </a:p>
          <a:p>
            <a:pPr lvl="0" algn="l"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определение целей, задач и направлений стратегии дальнейшего сотрудничества учреждений </a:t>
            </a:r>
            <a:endParaRPr sz="2000" dirty="0">
              <a:solidFill>
                <a:schemeClr val="bg1"/>
              </a:solidFill>
              <a:latin typeface="+mn-lt"/>
              <a:cs typeface="Times New Roman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1974345" y="2438400"/>
            <a:ext cx="2877646" cy="1594667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 indent="36195" algn="ctr"/>
            <a:r>
              <a:rPr lang="ru-RU" sz="2400" b="1" dirty="0" smtClean="0">
                <a:solidFill>
                  <a:srgbClr val="001F5F"/>
                </a:solidFill>
                <a:latin typeface="+mn-lt"/>
                <a:cs typeface="Calibri Light"/>
              </a:rPr>
              <a:t>2 этап – </a:t>
            </a:r>
          </a:p>
          <a:p>
            <a:pPr marL="12700" marR="5080" indent="36195" algn="ctr"/>
            <a:r>
              <a:rPr lang="ru-RU" sz="2400" b="1" dirty="0" smtClean="0">
                <a:solidFill>
                  <a:srgbClr val="001F5F"/>
                </a:solidFill>
                <a:latin typeface="+mn-lt"/>
                <a:cs typeface="Calibri Light"/>
              </a:rPr>
              <a:t>Реализующий </a:t>
            </a:r>
          </a:p>
          <a:p>
            <a:pPr marL="12700" marR="5080" indent="36195" algn="ctr"/>
            <a:r>
              <a:rPr lang="ru-RU" sz="2400" b="1" dirty="0" smtClean="0">
                <a:solidFill>
                  <a:srgbClr val="001F5F"/>
                </a:solidFill>
                <a:latin typeface="+mn-lt"/>
                <a:cs typeface="Calibri Light"/>
              </a:rPr>
              <a:t>октябрь 2023 </a:t>
            </a:r>
          </a:p>
          <a:p>
            <a:pPr marL="12700" marR="5080" indent="36195" algn="ctr"/>
            <a:r>
              <a:rPr lang="ru-RU" sz="2400" b="1" dirty="0" smtClean="0">
                <a:solidFill>
                  <a:srgbClr val="001F5F"/>
                </a:solidFill>
                <a:latin typeface="+mn-lt"/>
                <a:cs typeface="Calibri Light"/>
              </a:rPr>
              <a:t>– апрель 2024 </a:t>
            </a:r>
            <a:endParaRPr sz="2400" b="1" dirty="0">
              <a:latin typeface="+mn-lt"/>
              <a:cs typeface="Calibri Light"/>
            </a:endParaRPr>
          </a:p>
        </p:txBody>
      </p:sp>
      <p:pic>
        <p:nvPicPr>
          <p:cNvPr id="1026" name="Picture 2" descr="C:\Users\User\Desktop\фото сторительны й  колледж\IMG_20240325_104020_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6" y="418224"/>
            <a:ext cx="1800000" cy="11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торительны й  колледж\IMG_20240419_0951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2"/>
          <a:stretch/>
        </p:blipFill>
        <p:spPr bwMode="auto">
          <a:xfrm>
            <a:off x="140503" y="2563420"/>
            <a:ext cx="1800000" cy="11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" y="4613878"/>
            <a:ext cx="1800000" cy="121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646498"/>
              </p:ext>
            </p:extLst>
          </p:nvPr>
        </p:nvGraphicFramePr>
        <p:xfrm>
          <a:off x="228600" y="1143000"/>
          <a:ext cx="5410200" cy="396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bject 5"/>
          <p:cNvSpPr txBox="1">
            <a:spLocks/>
          </p:cNvSpPr>
          <p:nvPr/>
        </p:nvSpPr>
        <p:spPr>
          <a:xfrm>
            <a:off x="1524000" y="457200"/>
            <a:ext cx="67484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277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Результат проекта </a:t>
            </a:r>
            <a:endParaRPr lang="ru-RU" sz="3200" spc="-1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2209800"/>
            <a:ext cx="373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расширение плана совместных мероприятий (мастер-классы для студентов колледжа организованные специалистами ДОО)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dirty="0"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+mn-lt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повышение статуса организаций на городском уровне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just"/>
            <a:r>
              <a:rPr lang="ru-RU" sz="2000" dirty="0" smtClean="0">
                <a:latin typeface="+mn-lt"/>
              </a:rPr>
              <a:t> 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22688"/>
            <a:ext cx="2638024" cy="118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фото сторительны й  колледж\IMG_20240418_0953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5791"/>
          <a:stretch/>
        </p:blipFill>
        <p:spPr bwMode="auto">
          <a:xfrm>
            <a:off x="3767770" y="5134707"/>
            <a:ext cx="2260922" cy="14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/>
          <p:nvPr/>
        </p:nvSpPr>
        <p:spPr>
          <a:xfrm>
            <a:off x="476250" y="5077989"/>
            <a:ext cx="9258300" cy="1409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0"/>
              </a:spcBef>
            </a:pPr>
            <a:r>
              <a:rPr lang="ru-RU" b="1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Итог проекта: </a:t>
            </a:r>
            <a:r>
              <a:rPr lang="ru-RU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создано взаимовыгодное социальное партнерство для функционирования учреждения в режиме открытого образовательного пространства, обеспечивающего полноценную реализацию ранней профориентации детей дошкольного возраста </a:t>
            </a:r>
          </a:p>
          <a:p>
            <a:pPr marL="12700" algn="l">
              <a:lnSpc>
                <a:spcPct val="100000"/>
              </a:lnSpc>
              <a:spcBef>
                <a:spcPts val="90"/>
              </a:spcBef>
            </a:pPr>
            <a:r>
              <a:rPr lang="ru-RU" b="1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Перспективы развития проекта: </a:t>
            </a:r>
            <a:r>
              <a:rPr lang="ru-RU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заключение договора о  социальном партнерстве  между МДОАУ «Детский сад №2» и ГАПОУ «</a:t>
            </a:r>
            <a:r>
              <a:rPr lang="ru-RU" spc="-1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Бузулукский</a:t>
            </a:r>
            <a:r>
              <a:rPr lang="ru-RU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 строительный колледж» на 2024 – 2027 </a:t>
            </a:r>
            <a:r>
              <a:rPr lang="ru-RU" spc="-1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г.г</a:t>
            </a:r>
            <a:r>
              <a:rPr lang="ru-RU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.</a:t>
            </a:r>
            <a:endParaRPr dirty="0">
              <a:solidFill>
                <a:schemeClr val="tx2">
                  <a:lumMod val="7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 idx="4294967295"/>
          </p:nvPr>
        </p:nvSpPr>
        <p:spPr>
          <a:xfrm>
            <a:off x="30866" y="228600"/>
            <a:ext cx="9753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8245" algn="ctr">
              <a:lnSpc>
                <a:spcPct val="100000"/>
              </a:lnSpc>
              <a:spcBef>
                <a:spcPts val="100"/>
              </a:spcBef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Эффекты достигнутые в рамках проекта </a:t>
            </a:r>
            <a:endParaRPr sz="3200" spc="-1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3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848139"/>
              </p:ext>
            </p:extLst>
          </p:nvPr>
        </p:nvGraphicFramePr>
        <p:xfrm>
          <a:off x="762000" y="912934"/>
          <a:ext cx="8534400" cy="39859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 параметра 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Количество мероприятий согласно плана 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Количество мероприятий организованных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 факту  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5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Педагогические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советы 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48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Мастер-классы «Юный профессионал» для дошкольников 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48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Экскурсии в ГАПОУ «</a:t>
                      </a:r>
                      <a:r>
                        <a:rPr lang="ru-RU" sz="16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Бузулукский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строительный колледж»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48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Мастер-классы для студентов колледжа организованные специалистами ДОУ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0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3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Участие студентов в мастер-классах «Юный профессионал» для дошкольников» 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6 человек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15 человек 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3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Итого количество</a:t>
                      </a:r>
                      <a:r>
                        <a:rPr lang="ru-RU" sz="18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мероприятий 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6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15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9595" y="2133600"/>
            <a:ext cx="7391400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Лапшина Наталья Юрьевна</a:t>
            </a: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,</a:t>
            </a:r>
            <a:r>
              <a:rPr kumimoji="0" lang="en-US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 </a:t>
            </a:r>
            <a:endParaRPr kumimoji="0" lang="ru-RU" sz="2400" b="0" i="0" u="none" strike="noStrike" kern="0" cap="none" spc="-10" normalizeH="0" baseline="0" noProof="0" dirty="0" smtClean="0">
              <a:ln>
                <a:noFill/>
              </a:ln>
              <a:solidFill>
                <a:srgbClr val="1D2C5A"/>
              </a:solidFill>
              <a:effectLst/>
              <a:uLnTx/>
              <a:uFillTx/>
              <a:latin typeface="+mn-lt"/>
              <a:cs typeface="Microsoft Sans Serif"/>
            </a:endParaRPr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старший воспитатель МДОАУ «Детский сад №2»</a:t>
            </a:r>
            <a:endParaRPr kumimoji="0" lang="en-US" sz="2400" b="0" i="0" u="none" strike="noStrike" kern="0" cap="none" spc="-10" normalizeH="0" baseline="0" noProof="0" dirty="0" smtClean="0">
              <a:ln>
                <a:noFill/>
              </a:ln>
              <a:solidFill>
                <a:srgbClr val="1D2C5A"/>
              </a:solidFill>
              <a:effectLst/>
              <a:uLnTx/>
              <a:uFillTx/>
              <a:latin typeface="+mn-lt"/>
              <a:cs typeface="Microsoft Sans Serif"/>
            </a:endParaRPr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Контактный телефон: 89228275462</a:t>
            </a:r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e-mail</a:t>
            </a: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:  </a:t>
            </a:r>
            <a:r>
              <a:rPr kumimoji="0" lang="en-US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  <a:hlinkClick r:id="rId2"/>
              </a:rPr>
              <a:t>lapshina-75@mail.ru</a:t>
            </a:r>
            <a:endParaRPr kumimoji="0" lang="ru-RU" sz="2400" b="0" i="0" u="none" strike="noStrike" kern="0" cap="none" spc="-10" normalizeH="0" baseline="0" noProof="0" dirty="0" smtClean="0">
              <a:ln>
                <a:noFill/>
              </a:ln>
              <a:solidFill>
                <a:srgbClr val="1D2C5A"/>
              </a:solidFill>
              <a:effectLst/>
              <a:uLnTx/>
              <a:uFillTx/>
              <a:latin typeface="+mn-lt"/>
              <a:cs typeface="Microsoft Sans Serif"/>
            </a:endParaRPr>
          </a:p>
          <a:p>
            <a:pPr algn="ctr"/>
            <a:endParaRPr lang="ru-RU" sz="20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2" y="215095"/>
            <a:ext cx="1632726" cy="1385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фото сторительны й  колледж\IMG_20240325_104017_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54737"/>
            <a:ext cx="2362200" cy="15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5946" cy="68579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912" y="0"/>
            <a:ext cx="9906000" cy="6857996"/>
            <a:chOff x="0" y="0"/>
            <a:chExt cx="12192000" cy="685799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7676" y="0"/>
              <a:ext cx="8434323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5720" y="381000"/>
            <a:ext cx="897450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0795" marR="5080" indent="-1268730" algn="ctr">
              <a:lnSpc>
                <a:spcPct val="100000"/>
              </a:lnSpc>
              <a:spcBef>
                <a:spcPts val="95"/>
              </a:spcBef>
            </a:pPr>
            <a:r>
              <a:rPr lang="ru-RU" sz="3200" dirty="0" smtClean="0">
                <a:solidFill>
                  <a:srgbClr val="1D2C5A"/>
                </a:solidFill>
                <a:latin typeface="+mn-lt"/>
              </a:rPr>
              <a:t>Руководители проекта</a:t>
            </a:r>
            <a:endParaRPr sz="3200" dirty="0">
              <a:latin typeface="+mn-l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65295" y="1366328"/>
            <a:ext cx="5552343" cy="1923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Горько Николай Иванович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Директор 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ГАПОУ «Бузулукского строительного колледжа»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Контактный телефон: </a:t>
            </a:r>
            <a:r>
              <a:rPr lang="ru-RU" sz="20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83534257537</a:t>
            </a: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e-mail</a:t>
            </a: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: </a:t>
            </a: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  <a:hlinkClick r:id="rId5"/>
              </a:rPr>
              <a:t>gapousk@yandex.ru</a:t>
            </a:r>
            <a:endParaRPr lang="en-US" sz="2000" spc="-10" dirty="0" smtClean="0">
              <a:solidFill>
                <a:srgbClr val="1D2C5A"/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Microsoft Sans Serif"/>
                <a:cs typeface="Microsoft Sans Serif"/>
              </a:rPr>
              <a:t>  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35" name="object 18"/>
          <p:cNvSpPr txBox="1"/>
          <p:nvPr/>
        </p:nvSpPr>
        <p:spPr>
          <a:xfrm>
            <a:off x="3429000" y="4208557"/>
            <a:ext cx="5888638" cy="1923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Александрова Светлана Викторовна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Заведующий 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МДОАУ «Детский сад №2»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Контактный телефон: 83534276621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e-mail</a:t>
            </a: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: </a:t>
            </a: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  <a:hlinkClick r:id="rId6"/>
              </a:rPr>
              <a:t>mdoau.2.buz@yandex.ru</a:t>
            </a:r>
            <a:endParaRPr lang="ru-RU" sz="2000" spc="-10" dirty="0" smtClean="0">
              <a:solidFill>
                <a:srgbClr val="1D2C5A"/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85" y="4208557"/>
            <a:ext cx="1800000" cy="218993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2222" r="2986" b="2222"/>
          <a:stretch/>
        </p:blipFill>
        <p:spPr>
          <a:xfrm>
            <a:off x="636482" y="1143000"/>
            <a:ext cx="1800000" cy="2385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22124" y="0"/>
            <a:ext cx="9906000" cy="6858000"/>
            <a:chOff x="0" y="0"/>
            <a:chExt cx="12192000" cy="685799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7676" y="0"/>
              <a:ext cx="8434323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835" y="228600"/>
            <a:ext cx="897450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0795" marR="5080" indent="-1268730" algn="ctr">
              <a:lnSpc>
                <a:spcPct val="100000"/>
              </a:lnSpc>
              <a:spcBef>
                <a:spcPts val="95"/>
              </a:spcBef>
            </a:pPr>
            <a:r>
              <a:rPr lang="ru-RU" sz="3200" dirty="0">
                <a:solidFill>
                  <a:srgbClr val="1D2C5A"/>
                </a:solidFill>
                <a:latin typeface="+mn-lt"/>
              </a:rPr>
              <a:t>Ч</a:t>
            </a:r>
            <a:r>
              <a:rPr lang="ru-RU" sz="3200" dirty="0" smtClean="0">
                <a:solidFill>
                  <a:srgbClr val="1D2C5A"/>
                </a:solidFill>
                <a:latin typeface="+mn-lt"/>
              </a:rPr>
              <a:t>лены рабочей группы проекта</a:t>
            </a:r>
            <a:endParaRPr sz="3200" dirty="0">
              <a:latin typeface="+mn-l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67857" y="1223276"/>
            <a:ext cx="5123718" cy="2231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Попова Наталья Викторовна</a:t>
            </a:r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Преподаватель </a:t>
            </a:r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</a:rPr>
              <a:t>ГАПОУ «Бузулукского строительного колледжа»</a:t>
            </a:r>
            <a:endParaRPr lang="ru-RU" sz="2000" spc="-10" dirty="0" smtClean="0">
              <a:solidFill>
                <a:srgbClr val="1D2C5A"/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Контактный телефон: 89228000414 </a:t>
            </a:r>
          </a:p>
          <a:p>
            <a:pPr marL="12700" marR="5080" lvl="0" indent="-254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e-mail</a:t>
            </a: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:  </a:t>
            </a:r>
            <a:r>
              <a:rPr kumimoji="0" lang="en-US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1D2C5A"/>
                </a:solidFill>
                <a:effectLst/>
                <a:uLnTx/>
                <a:uFillTx/>
                <a:latin typeface="+mn-lt"/>
                <a:cs typeface="Microsoft Sans Serif"/>
                <a:hlinkClick r:id="rId4"/>
              </a:rPr>
              <a:t>gapousk@yandex.ru</a:t>
            </a:r>
            <a:endParaRPr kumimoji="0" lang="en-US" sz="2000" b="0" i="0" u="none" strike="noStrike" kern="0" cap="none" spc="-10" normalizeH="0" baseline="0" noProof="0" dirty="0" smtClean="0">
              <a:ln>
                <a:noFill/>
              </a:ln>
              <a:solidFill>
                <a:srgbClr val="1D2C5A"/>
              </a:solidFill>
              <a:effectLst/>
              <a:uLnTx/>
              <a:uFillTx/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 </a:t>
            </a:r>
            <a:endParaRPr sz="2000" dirty="0">
              <a:latin typeface="+mn-lt"/>
              <a:cs typeface="Microsoft Sans Serif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1" y="1371601"/>
            <a:ext cx="1800000" cy="2001967"/>
          </a:xfrm>
          <a:prstGeom prst="rect">
            <a:avLst/>
          </a:prstGeom>
        </p:spPr>
      </p:pic>
      <p:sp>
        <p:nvSpPr>
          <p:cNvPr id="35" name="object 18"/>
          <p:cNvSpPr txBox="1"/>
          <p:nvPr/>
        </p:nvSpPr>
        <p:spPr>
          <a:xfrm>
            <a:off x="4114800" y="4223972"/>
            <a:ext cx="5123718" cy="1923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Лапшина Наталья Юрьевна</a:t>
            </a:r>
            <a:r>
              <a:rPr lang="en-US" sz="2000" b="1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 </a:t>
            </a:r>
            <a:endParaRPr lang="ru-RU" sz="2000" b="1" spc="-10" dirty="0" smtClean="0">
              <a:solidFill>
                <a:srgbClr val="1D2C5A"/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Старший воспитатель 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МДОАУ «Детский сад №2»</a:t>
            </a:r>
            <a:endParaRPr lang="en-US" sz="2000" spc="-10" dirty="0" smtClean="0">
              <a:solidFill>
                <a:srgbClr val="1D2C5A"/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Контактный телефон: 89228275462</a:t>
            </a: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e-mail</a:t>
            </a: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:  </a:t>
            </a:r>
            <a:r>
              <a:rPr lang="en-US" sz="2000" spc="-10" dirty="0" smtClean="0">
                <a:solidFill>
                  <a:srgbClr val="1D2C5A"/>
                </a:solidFill>
                <a:latin typeface="+mn-lt"/>
                <a:cs typeface="Microsoft Sans Serif"/>
                <a:hlinkClick r:id="rId6"/>
              </a:rPr>
              <a:t>lapshina-75@mail.ru</a:t>
            </a:r>
            <a:endParaRPr lang="ru-RU" sz="2000" spc="-10" dirty="0" smtClean="0">
              <a:solidFill>
                <a:srgbClr val="1D2C5A"/>
              </a:solidFill>
              <a:latin typeface="+mn-lt"/>
              <a:cs typeface="Microsoft Sans Serif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1D2C5A"/>
                </a:solidFill>
                <a:latin typeface="+mn-lt"/>
                <a:cs typeface="Microsoft Sans Serif"/>
              </a:rPr>
              <a:t> </a:t>
            </a:r>
            <a:endParaRPr sz="2000" dirty="0">
              <a:latin typeface="+mn-lt"/>
              <a:cs typeface="Microsoft Sans Serif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b="18731"/>
          <a:stretch/>
        </p:blipFill>
        <p:spPr>
          <a:xfrm>
            <a:off x="533835" y="3900576"/>
            <a:ext cx="1800000" cy="23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425650" y="1507770"/>
            <a:ext cx="8587985" cy="5366995"/>
            <a:chOff x="1271016" y="1155191"/>
            <a:chExt cx="10569828" cy="536699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9941" y="6337274"/>
              <a:ext cx="120903" cy="1849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1016" y="1155191"/>
              <a:ext cx="4946904" cy="264871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82014" y="4362450"/>
            <a:ext cx="29718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1.2.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5088" y="601394"/>
            <a:ext cx="437907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Microsoft Sans Serif"/>
              </a:rPr>
              <a:t>Целевая аудитория проекта  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+mn-lt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6751" y="3259765"/>
            <a:ext cx="295941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Воспитанники дошкольного учреждения </a:t>
            </a:r>
            <a:endParaRPr sz="20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45009" y="4072637"/>
            <a:ext cx="5264303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solidFill>
                  <a:srgbClr val="1D2C5A"/>
                </a:solidFill>
                <a:latin typeface="+mn-lt"/>
                <a:cs typeface="Arial" panose="020B0604020202020204" pitchFamily="34" charset="0"/>
              </a:rPr>
              <a:t>Национальный проект «Образование»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rgbClr val="1D2C5A"/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Федеральный проект «Успех каждого ребенка»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В рамках проекта ведется работа по обеспечению равного доступа детей к актуальным и востребованным программам дополнительного образования, выявлению талантов каждого ребенка и ранней профориентации обучающихся</a:t>
            </a:r>
            <a:endParaRPr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521" y="1862412"/>
            <a:ext cx="1479615" cy="11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1487" y="2832125"/>
            <a:ext cx="5451345" cy="347717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4" t="19048" r="36412" b="15864"/>
          <a:stretch/>
        </p:blipFill>
        <p:spPr bwMode="auto">
          <a:xfrm>
            <a:off x="6397044" y="2896281"/>
            <a:ext cx="1360233" cy="1170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568523"/>
              </p:ext>
            </p:extLst>
          </p:nvPr>
        </p:nvGraphicFramePr>
        <p:xfrm>
          <a:off x="838200" y="131180"/>
          <a:ext cx="8610600" cy="427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180"/>
            <a:ext cx="1488743" cy="162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66521" y="3651738"/>
            <a:ext cx="5877079" cy="32062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57200" y="3977596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+mn-lt"/>
              </a:rPr>
              <a:t>Предпосылки разработки проекта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95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Письмо Министерства просвещений РФ </a:t>
            </a:r>
          </a:p>
          <a:p>
            <a:pPr algn="just"/>
            <a:r>
              <a:rPr lang="ru-RU" sz="195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от 01.06.2023 №АБ-2324/05 «О внедрении Единой модели профессиональной ориентации»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95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Национальные проекты в Образовании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5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«Успех каждого ребенка»,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5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«Билет в будущее» </a:t>
            </a:r>
            <a:endParaRPr lang="ru-RU" sz="195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23215"/>
            <a:ext cx="1524000" cy="187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8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867683"/>
              </p:ext>
            </p:extLst>
          </p:nvPr>
        </p:nvGraphicFramePr>
        <p:xfrm>
          <a:off x="1244899" y="159636"/>
          <a:ext cx="8153400" cy="427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Овал 9"/>
          <p:cNvSpPr/>
          <p:nvPr/>
        </p:nvSpPr>
        <p:spPr>
          <a:xfrm>
            <a:off x="386862" y="4201018"/>
            <a:ext cx="5029200" cy="258078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" name="TextBox 8"/>
          <p:cNvSpPr txBox="1"/>
          <p:nvPr/>
        </p:nvSpPr>
        <p:spPr>
          <a:xfrm>
            <a:off x="621104" y="4675801"/>
            <a:ext cx="4750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+mn-lt"/>
              </a:rPr>
              <a:t>Ожидаемый результат проекта: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повышение уровня знаний детей в области промышленных профессий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з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аинтересованность детей в определении будущей профессии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3010"/>
            <a:ext cx="163735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6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510194" y="3810000"/>
            <a:ext cx="6910387" cy="893193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4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177165" marR="171450" indent="-1270" algn="ctr">
              <a:lnSpc>
                <a:spcPct val="100000"/>
              </a:lnSpc>
              <a:spcBef>
                <a:spcPts val="605"/>
              </a:spcBef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Сроки реализации проекта:  </a:t>
            </a:r>
          </a:p>
          <a:p>
            <a:pPr marL="177165" marR="171450" indent="-1270" algn="ctr">
              <a:lnSpc>
                <a:spcPct val="100000"/>
              </a:lnSpc>
              <a:spcBef>
                <a:spcPts val="605"/>
              </a:spcBef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сентябрь 2023 – май 2024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г.г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Calibri"/>
              </a:rPr>
              <a:t>.</a:t>
            </a:r>
            <a:endParaRPr sz="2400" b="1" i="1" dirty="0">
              <a:solidFill>
                <a:schemeClr val="tx2">
                  <a:lumMod val="7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9181" y="1287829"/>
            <a:ext cx="8048625" cy="1877437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177165" marR="175895" indent="-635" algn="ctr">
              <a:lnSpc>
                <a:spcPct val="100000"/>
              </a:lnSpc>
              <a:spcBef>
                <a:spcPts val="240"/>
              </a:spcBef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Цель проекта: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создание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взаимовыгодного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социального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партнерства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функционирования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учреждений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режиме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открытого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образовательного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пространства,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обеспечивающего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полноценную</a:t>
            </a:r>
            <a:r>
              <a:rPr lang="ru-RU" sz="2400" spc="-33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реализацию</a:t>
            </a:r>
            <a:r>
              <a:rPr lang="ru-RU" sz="2400" spc="5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ранней профориентации детей дошкольного возраста</a:t>
            </a:r>
            <a:endParaRPr sz="2400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9074" y="1555306"/>
            <a:ext cx="928688" cy="3358960"/>
            <a:chOff x="259194" y="2311209"/>
            <a:chExt cx="847268" cy="209188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052" y="2311209"/>
              <a:ext cx="817410" cy="8226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194" y="3580447"/>
              <a:ext cx="822642" cy="8226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2761" y="6340476"/>
            <a:ext cx="98957" cy="18171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651996" y="228600"/>
            <a:ext cx="7515225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299"/>
              </a:lnSpc>
              <a:spcBef>
                <a:spcPts val="90"/>
              </a:spcBef>
            </a:pPr>
            <a:r>
              <a:rPr lang="ru-RU" sz="3200" dirty="0" smtClean="0">
                <a:solidFill>
                  <a:srgbClr val="1D2C5A"/>
                </a:solidFill>
                <a:latin typeface="+mn-lt"/>
              </a:rPr>
              <a:t>Способы достижения цели проекта</a:t>
            </a:r>
            <a:endParaRPr sz="2800" dirty="0">
              <a:latin typeface="+mn-l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6856" y="1099720"/>
            <a:ext cx="9524066" cy="5240756"/>
            <a:chOff x="493317" y="1281430"/>
            <a:chExt cx="11348797" cy="5240756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0321" y="6340475"/>
              <a:ext cx="121793" cy="1817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3317" y="1281430"/>
              <a:ext cx="8450066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8002854" y="0"/>
                  </a:moveTo>
                  <a:lnTo>
                    <a:pt x="94183" y="0"/>
                  </a:lnTo>
                  <a:lnTo>
                    <a:pt x="57521" y="7401"/>
                  </a:lnTo>
                  <a:lnTo>
                    <a:pt x="27584" y="27590"/>
                  </a:lnTo>
                  <a:lnTo>
                    <a:pt x="7400" y="57542"/>
                  </a:lnTo>
                  <a:lnTo>
                    <a:pt x="0" y="94234"/>
                  </a:lnTo>
                  <a:lnTo>
                    <a:pt x="0" y="847725"/>
                  </a:lnTo>
                  <a:lnTo>
                    <a:pt x="7400" y="884342"/>
                  </a:lnTo>
                  <a:lnTo>
                    <a:pt x="27584" y="914257"/>
                  </a:lnTo>
                  <a:lnTo>
                    <a:pt x="57521" y="934432"/>
                  </a:lnTo>
                  <a:lnTo>
                    <a:pt x="94183" y="941832"/>
                  </a:lnTo>
                  <a:lnTo>
                    <a:pt x="8002854" y="941832"/>
                  </a:lnTo>
                  <a:lnTo>
                    <a:pt x="8039471" y="934432"/>
                  </a:lnTo>
                  <a:lnTo>
                    <a:pt x="8069386" y="914257"/>
                  </a:lnTo>
                  <a:lnTo>
                    <a:pt x="8089561" y="884342"/>
                  </a:lnTo>
                  <a:lnTo>
                    <a:pt x="8096961" y="847725"/>
                  </a:lnTo>
                  <a:lnTo>
                    <a:pt x="8096961" y="94234"/>
                  </a:lnTo>
                  <a:lnTo>
                    <a:pt x="8089561" y="57542"/>
                  </a:lnTo>
                  <a:lnTo>
                    <a:pt x="8069386" y="27590"/>
                  </a:lnTo>
                  <a:lnTo>
                    <a:pt x="8039471" y="7401"/>
                  </a:lnTo>
                  <a:lnTo>
                    <a:pt x="80028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318" y="1281430"/>
              <a:ext cx="8450065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0" y="94234"/>
                  </a:moveTo>
                  <a:lnTo>
                    <a:pt x="7400" y="57542"/>
                  </a:lnTo>
                  <a:lnTo>
                    <a:pt x="27584" y="27590"/>
                  </a:lnTo>
                  <a:lnTo>
                    <a:pt x="57521" y="7401"/>
                  </a:lnTo>
                  <a:lnTo>
                    <a:pt x="94183" y="0"/>
                  </a:lnTo>
                  <a:lnTo>
                    <a:pt x="8002854" y="0"/>
                  </a:lnTo>
                  <a:lnTo>
                    <a:pt x="8039471" y="7401"/>
                  </a:lnTo>
                  <a:lnTo>
                    <a:pt x="8069386" y="27590"/>
                  </a:lnTo>
                  <a:lnTo>
                    <a:pt x="8089561" y="57542"/>
                  </a:lnTo>
                  <a:lnTo>
                    <a:pt x="8096961" y="94234"/>
                  </a:lnTo>
                  <a:lnTo>
                    <a:pt x="8096961" y="847725"/>
                  </a:lnTo>
                  <a:lnTo>
                    <a:pt x="8089561" y="884342"/>
                  </a:lnTo>
                  <a:lnTo>
                    <a:pt x="8069386" y="914257"/>
                  </a:lnTo>
                  <a:lnTo>
                    <a:pt x="8039471" y="934432"/>
                  </a:lnTo>
                  <a:lnTo>
                    <a:pt x="8002854" y="941832"/>
                  </a:lnTo>
                  <a:lnTo>
                    <a:pt x="94183" y="941832"/>
                  </a:lnTo>
                  <a:lnTo>
                    <a:pt x="57521" y="934432"/>
                  </a:lnTo>
                  <a:lnTo>
                    <a:pt x="27584" y="914257"/>
                  </a:lnTo>
                  <a:lnTo>
                    <a:pt x="7400" y="884342"/>
                  </a:lnTo>
                  <a:lnTo>
                    <a:pt x="0" y="847725"/>
                  </a:lnTo>
                  <a:lnTo>
                    <a:pt x="0" y="94234"/>
                  </a:lnTo>
                  <a:close/>
                </a:path>
              </a:pathLst>
            </a:custGeom>
            <a:ln w="19050">
              <a:solidFill>
                <a:srgbClr val="3C67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7965" y="2354199"/>
              <a:ext cx="8097520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8002854" y="0"/>
                  </a:moveTo>
                  <a:lnTo>
                    <a:pt x="94183" y="0"/>
                  </a:lnTo>
                  <a:lnTo>
                    <a:pt x="57521" y="7399"/>
                  </a:lnTo>
                  <a:lnTo>
                    <a:pt x="27584" y="27574"/>
                  </a:lnTo>
                  <a:lnTo>
                    <a:pt x="7400" y="57489"/>
                  </a:lnTo>
                  <a:lnTo>
                    <a:pt x="0" y="94106"/>
                  </a:lnTo>
                  <a:lnTo>
                    <a:pt x="0" y="847598"/>
                  </a:lnTo>
                  <a:lnTo>
                    <a:pt x="7400" y="884289"/>
                  </a:lnTo>
                  <a:lnTo>
                    <a:pt x="27584" y="914241"/>
                  </a:lnTo>
                  <a:lnTo>
                    <a:pt x="57521" y="934430"/>
                  </a:lnTo>
                  <a:lnTo>
                    <a:pt x="94183" y="941831"/>
                  </a:lnTo>
                  <a:lnTo>
                    <a:pt x="8002854" y="941831"/>
                  </a:lnTo>
                  <a:lnTo>
                    <a:pt x="8039471" y="934430"/>
                  </a:lnTo>
                  <a:lnTo>
                    <a:pt x="8069386" y="914241"/>
                  </a:lnTo>
                  <a:lnTo>
                    <a:pt x="8089561" y="884289"/>
                  </a:lnTo>
                  <a:lnTo>
                    <a:pt x="8096961" y="847598"/>
                  </a:lnTo>
                  <a:lnTo>
                    <a:pt x="8096961" y="94106"/>
                  </a:lnTo>
                  <a:lnTo>
                    <a:pt x="8089561" y="57489"/>
                  </a:lnTo>
                  <a:lnTo>
                    <a:pt x="8069386" y="27574"/>
                  </a:lnTo>
                  <a:lnTo>
                    <a:pt x="8039471" y="7399"/>
                  </a:lnTo>
                  <a:lnTo>
                    <a:pt x="80028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7965" y="2354199"/>
              <a:ext cx="8097520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0" y="94106"/>
                  </a:moveTo>
                  <a:lnTo>
                    <a:pt x="7400" y="57489"/>
                  </a:lnTo>
                  <a:lnTo>
                    <a:pt x="27584" y="27574"/>
                  </a:lnTo>
                  <a:lnTo>
                    <a:pt x="57521" y="7399"/>
                  </a:lnTo>
                  <a:lnTo>
                    <a:pt x="94183" y="0"/>
                  </a:lnTo>
                  <a:lnTo>
                    <a:pt x="8002854" y="0"/>
                  </a:lnTo>
                  <a:lnTo>
                    <a:pt x="8039471" y="7399"/>
                  </a:lnTo>
                  <a:lnTo>
                    <a:pt x="8069386" y="27574"/>
                  </a:lnTo>
                  <a:lnTo>
                    <a:pt x="8089561" y="57489"/>
                  </a:lnTo>
                  <a:lnTo>
                    <a:pt x="8096961" y="94106"/>
                  </a:lnTo>
                  <a:lnTo>
                    <a:pt x="8096961" y="847598"/>
                  </a:lnTo>
                  <a:lnTo>
                    <a:pt x="8089561" y="884289"/>
                  </a:lnTo>
                  <a:lnTo>
                    <a:pt x="8069386" y="914241"/>
                  </a:lnTo>
                  <a:lnTo>
                    <a:pt x="8039471" y="934430"/>
                  </a:lnTo>
                  <a:lnTo>
                    <a:pt x="8002854" y="941831"/>
                  </a:lnTo>
                  <a:lnTo>
                    <a:pt x="94183" y="941831"/>
                  </a:lnTo>
                  <a:lnTo>
                    <a:pt x="57521" y="934430"/>
                  </a:lnTo>
                  <a:lnTo>
                    <a:pt x="27584" y="914241"/>
                  </a:lnTo>
                  <a:lnTo>
                    <a:pt x="7400" y="884289"/>
                  </a:lnTo>
                  <a:lnTo>
                    <a:pt x="0" y="847598"/>
                  </a:lnTo>
                  <a:lnTo>
                    <a:pt x="0" y="94106"/>
                  </a:lnTo>
                  <a:close/>
                </a:path>
              </a:pathLst>
            </a:custGeom>
            <a:ln w="19050">
              <a:solidFill>
                <a:srgbClr val="3C67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02562" y="3426840"/>
              <a:ext cx="8097520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8002905" y="0"/>
                  </a:moveTo>
                  <a:lnTo>
                    <a:pt x="94233" y="0"/>
                  </a:lnTo>
                  <a:lnTo>
                    <a:pt x="57542" y="7399"/>
                  </a:lnTo>
                  <a:lnTo>
                    <a:pt x="27590" y="27574"/>
                  </a:lnTo>
                  <a:lnTo>
                    <a:pt x="7401" y="57489"/>
                  </a:lnTo>
                  <a:lnTo>
                    <a:pt x="0" y="94107"/>
                  </a:lnTo>
                  <a:lnTo>
                    <a:pt x="0" y="847598"/>
                  </a:lnTo>
                  <a:lnTo>
                    <a:pt x="7401" y="884289"/>
                  </a:lnTo>
                  <a:lnTo>
                    <a:pt x="27590" y="914241"/>
                  </a:lnTo>
                  <a:lnTo>
                    <a:pt x="57542" y="934430"/>
                  </a:lnTo>
                  <a:lnTo>
                    <a:pt x="94233" y="941832"/>
                  </a:lnTo>
                  <a:lnTo>
                    <a:pt x="8002905" y="941832"/>
                  </a:lnTo>
                  <a:lnTo>
                    <a:pt x="8039522" y="934430"/>
                  </a:lnTo>
                  <a:lnTo>
                    <a:pt x="8069437" y="914241"/>
                  </a:lnTo>
                  <a:lnTo>
                    <a:pt x="8089612" y="884289"/>
                  </a:lnTo>
                  <a:lnTo>
                    <a:pt x="8097011" y="847598"/>
                  </a:lnTo>
                  <a:lnTo>
                    <a:pt x="8097011" y="94107"/>
                  </a:lnTo>
                  <a:lnTo>
                    <a:pt x="8089612" y="57489"/>
                  </a:lnTo>
                  <a:lnTo>
                    <a:pt x="8069437" y="27574"/>
                  </a:lnTo>
                  <a:lnTo>
                    <a:pt x="8039522" y="7399"/>
                  </a:lnTo>
                  <a:lnTo>
                    <a:pt x="80029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2562" y="3426840"/>
              <a:ext cx="8097520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0" y="94107"/>
                  </a:moveTo>
                  <a:lnTo>
                    <a:pt x="7401" y="57489"/>
                  </a:lnTo>
                  <a:lnTo>
                    <a:pt x="27590" y="27574"/>
                  </a:lnTo>
                  <a:lnTo>
                    <a:pt x="57542" y="7399"/>
                  </a:lnTo>
                  <a:lnTo>
                    <a:pt x="94233" y="0"/>
                  </a:lnTo>
                  <a:lnTo>
                    <a:pt x="8002905" y="0"/>
                  </a:lnTo>
                  <a:lnTo>
                    <a:pt x="8039522" y="7399"/>
                  </a:lnTo>
                  <a:lnTo>
                    <a:pt x="8069437" y="27574"/>
                  </a:lnTo>
                  <a:lnTo>
                    <a:pt x="8089612" y="57489"/>
                  </a:lnTo>
                  <a:lnTo>
                    <a:pt x="8097011" y="94107"/>
                  </a:lnTo>
                  <a:lnTo>
                    <a:pt x="8097011" y="847598"/>
                  </a:lnTo>
                  <a:lnTo>
                    <a:pt x="8089612" y="884289"/>
                  </a:lnTo>
                  <a:lnTo>
                    <a:pt x="8069437" y="914241"/>
                  </a:lnTo>
                  <a:lnTo>
                    <a:pt x="8039522" y="934430"/>
                  </a:lnTo>
                  <a:lnTo>
                    <a:pt x="8002905" y="941832"/>
                  </a:lnTo>
                  <a:lnTo>
                    <a:pt x="94233" y="941832"/>
                  </a:lnTo>
                  <a:lnTo>
                    <a:pt x="57542" y="934430"/>
                  </a:lnTo>
                  <a:lnTo>
                    <a:pt x="27590" y="914241"/>
                  </a:lnTo>
                  <a:lnTo>
                    <a:pt x="7401" y="884289"/>
                  </a:lnTo>
                  <a:lnTo>
                    <a:pt x="0" y="847598"/>
                  </a:lnTo>
                  <a:lnTo>
                    <a:pt x="0" y="94107"/>
                  </a:lnTo>
                  <a:close/>
                </a:path>
              </a:pathLst>
            </a:custGeom>
            <a:ln w="19050">
              <a:solidFill>
                <a:srgbClr val="3C67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07208" y="4499483"/>
              <a:ext cx="8656795" cy="942340"/>
            </a:xfrm>
            <a:custGeom>
              <a:avLst/>
              <a:gdLst/>
              <a:ahLst/>
              <a:cxnLst/>
              <a:rect l="l" t="t" r="r" b="b"/>
              <a:pathLst>
                <a:path w="8097520" h="942339">
                  <a:moveTo>
                    <a:pt x="0" y="94234"/>
                  </a:moveTo>
                  <a:lnTo>
                    <a:pt x="7401" y="57542"/>
                  </a:lnTo>
                  <a:lnTo>
                    <a:pt x="27590" y="27590"/>
                  </a:lnTo>
                  <a:lnTo>
                    <a:pt x="57542" y="7401"/>
                  </a:lnTo>
                  <a:lnTo>
                    <a:pt x="94234" y="0"/>
                  </a:lnTo>
                  <a:lnTo>
                    <a:pt x="8002905" y="0"/>
                  </a:lnTo>
                  <a:lnTo>
                    <a:pt x="8039522" y="7401"/>
                  </a:lnTo>
                  <a:lnTo>
                    <a:pt x="8069437" y="27590"/>
                  </a:lnTo>
                  <a:lnTo>
                    <a:pt x="8089612" y="57542"/>
                  </a:lnTo>
                  <a:lnTo>
                    <a:pt x="8097012" y="94234"/>
                  </a:lnTo>
                  <a:lnTo>
                    <a:pt x="8097012" y="847598"/>
                  </a:lnTo>
                  <a:lnTo>
                    <a:pt x="8089612" y="884289"/>
                  </a:lnTo>
                  <a:lnTo>
                    <a:pt x="8069437" y="914241"/>
                  </a:lnTo>
                  <a:lnTo>
                    <a:pt x="8039522" y="934430"/>
                  </a:lnTo>
                  <a:lnTo>
                    <a:pt x="8002905" y="941832"/>
                  </a:lnTo>
                  <a:lnTo>
                    <a:pt x="94234" y="941832"/>
                  </a:lnTo>
                  <a:lnTo>
                    <a:pt x="57542" y="934430"/>
                  </a:lnTo>
                  <a:lnTo>
                    <a:pt x="27590" y="914241"/>
                  </a:lnTo>
                  <a:lnTo>
                    <a:pt x="7401" y="884289"/>
                  </a:lnTo>
                  <a:lnTo>
                    <a:pt x="0" y="847598"/>
                  </a:lnTo>
                  <a:lnTo>
                    <a:pt x="0" y="94234"/>
                  </a:lnTo>
                  <a:close/>
                </a:path>
              </a:pathLst>
            </a:custGeom>
            <a:ln w="19050">
              <a:solidFill>
                <a:srgbClr val="3C67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28872" y="4545054"/>
              <a:ext cx="8444333" cy="896769"/>
            </a:xfrm>
            <a:custGeom>
              <a:avLst/>
              <a:gdLst/>
              <a:ahLst/>
              <a:cxnLst/>
              <a:rect l="l" t="t" r="r" b="b"/>
              <a:pathLst>
                <a:path w="8097520" h="942340">
                  <a:moveTo>
                    <a:pt x="8002905" y="0"/>
                  </a:moveTo>
                  <a:lnTo>
                    <a:pt x="94233" y="0"/>
                  </a:lnTo>
                  <a:lnTo>
                    <a:pt x="57542" y="7402"/>
                  </a:lnTo>
                  <a:lnTo>
                    <a:pt x="27590" y="27590"/>
                  </a:lnTo>
                  <a:lnTo>
                    <a:pt x="7401" y="57532"/>
                  </a:lnTo>
                  <a:lnTo>
                    <a:pt x="0" y="94195"/>
                  </a:lnTo>
                  <a:lnTo>
                    <a:pt x="0" y="847686"/>
                  </a:lnTo>
                  <a:lnTo>
                    <a:pt x="7401" y="884348"/>
                  </a:lnTo>
                  <a:lnTo>
                    <a:pt x="27590" y="914285"/>
                  </a:lnTo>
                  <a:lnTo>
                    <a:pt x="57542" y="934469"/>
                  </a:lnTo>
                  <a:lnTo>
                    <a:pt x="94233" y="941870"/>
                  </a:lnTo>
                  <a:lnTo>
                    <a:pt x="8002905" y="941870"/>
                  </a:lnTo>
                  <a:lnTo>
                    <a:pt x="8039522" y="934469"/>
                  </a:lnTo>
                  <a:lnTo>
                    <a:pt x="8069437" y="914285"/>
                  </a:lnTo>
                  <a:lnTo>
                    <a:pt x="8089612" y="884348"/>
                  </a:lnTo>
                  <a:lnTo>
                    <a:pt x="8097011" y="847686"/>
                  </a:lnTo>
                  <a:lnTo>
                    <a:pt x="8097011" y="94195"/>
                  </a:lnTo>
                  <a:lnTo>
                    <a:pt x="8089612" y="57532"/>
                  </a:lnTo>
                  <a:lnTo>
                    <a:pt x="8069437" y="27590"/>
                  </a:lnTo>
                  <a:lnTo>
                    <a:pt x="8039522" y="7402"/>
                  </a:lnTo>
                  <a:lnTo>
                    <a:pt x="80029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57200" y="1077549"/>
            <a:ext cx="8861330" cy="387606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40"/>
              </a:spcBef>
              <a:buFont typeface="Calibri"/>
              <a:buAutoNum type="arabicPeriod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Заключение соглашения между образовательными</a:t>
            </a: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учреждениями </a:t>
            </a:r>
            <a:endParaRPr sz="24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617220" marR="1575435" indent="299085">
              <a:lnSpc>
                <a:spcPts val="2640"/>
              </a:lnSpc>
              <a:spcBef>
                <a:spcPts val="5"/>
              </a:spcBef>
              <a:buAutoNum type="arabicPeriod"/>
              <a:tabLst>
                <a:tab pos="916305" algn="l"/>
              </a:tabLst>
            </a:pPr>
            <a:endParaRPr lang="ru-RU" sz="2400" spc="-10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617220" marR="1575435">
              <a:lnSpc>
                <a:spcPts val="2640"/>
              </a:lnSpc>
              <a:spcBef>
                <a:spcPts val="5"/>
              </a:spcBef>
              <a:tabLst>
                <a:tab pos="916305" algn="l"/>
              </a:tabLst>
            </a:pPr>
            <a:r>
              <a:rPr lang="ru-RU" sz="2400" spc="-1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2. Составление плана совместных мероприятий </a:t>
            </a:r>
            <a:endParaRPr sz="24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1826895">
              <a:lnSpc>
                <a:spcPct val="100000"/>
              </a:lnSpc>
              <a:spcBef>
                <a:spcPts val="5"/>
              </a:spcBef>
              <a:tabLst>
                <a:tab pos="2125980" algn="l"/>
              </a:tabLst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1826895">
              <a:lnSpc>
                <a:spcPct val="100000"/>
              </a:lnSpc>
              <a:spcBef>
                <a:spcPts val="5"/>
              </a:spcBef>
              <a:tabLst>
                <a:tab pos="2125980" algn="l"/>
              </a:tabLst>
            </a:pPr>
            <a:endParaRPr lang="ru-RU" sz="2400" spc="-1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1826895">
              <a:lnSpc>
                <a:spcPct val="100000"/>
              </a:lnSpc>
              <a:spcBef>
                <a:spcPts val="5"/>
              </a:spcBef>
              <a:tabLst>
                <a:tab pos="2125980" algn="l"/>
              </a:tabLst>
            </a:pPr>
            <a:r>
              <a:rPr lang="ru-RU" sz="2400" spc="-1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3. Реализация плана работы совместных мероприятий</a:t>
            </a:r>
            <a:endParaRPr sz="2400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                                  4. Привлечение родителей к участию в проекте </a:t>
            </a:r>
            <a:endParaRPr sz="2400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15559" y="1897918"/>
            <a:ext cx="1479915" cy="2742438"/>
            <a:chOff x="7978140" y="1969516"/>
            <a:chExt cx="1821434" cy="2742438"/>
          </a:xfrm>
        </p:grpSpPr>
        <p:sp>
          <p:nvSpPr>
            <p:cNvPr id="20" name="object 20"/>
            <p:cNvSpPr/>
            <p:nvPr/>
          </p:nvSpPr>
          <p:spPr>
            <a:xfrm>
              <a:off x="7978140" y="1969516"/>
              <a:ext cx="612140" cy="612775"/>
            </a:xfrm>
            <a:custGeom>
              <a:avLst/>
              <a:gdLst/>
              <a:ahLst/>
              <a:cxnLst/>
              <a:rect l="l" t="t" r="r" b="b"/>
              <a:pathLst>
                <a:path w="612140" h="612775">
                  <a:moveTo>
                    <a:pt x="474471" y="0"/>
                  </a:moveTo>
                  <a:lnTo>
                    <a:pt x="137667" y="0"/>
                  </a:lnTo>
                  <a:lnTo>
                    <a:pt x="137667" y="336804"/>
                  </a:lnTo>
                  <a:lnTo>
                    <a:pt x="0" y="336804"/>
                  </a:lnTo>
                  <a:lnTo>
                    <a:pt x="306069" y="612267"/>
                  </a:lnTo>
                  <a:lnTo>
                    <a:pt x="612139" y="336804"/>
                  </a:lnTo>
                  <a:lnTo>
                    <a:pt x="474471" y="336804"/>
                  </a:lnTo>
                  <a:lnTo>
                    <a:pt x="47447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8140" y="1969516"/>
              <a:ext cx="612140" cy="612775"/>
            </a:xfrm>
            <a:custGeom>
              <a:avLst/>
              <a:gdLst/>
              <a:ahLst/>
              <a:cxnLst/>
              <a:rect l="l" t="t" r="r" b="b"/>
              <a:pathLst>
                <a:path w="612140" h="612775">
                  <a:moveTo>
                    <a:pt x="0" y="336804"/>
                  </a:moveTo>
                  <a:lnTo>
                    <a:pt x="137667" y="336804"/>
                  </a:lnTo>
                  <a:lnTo>
                    <a:pt x="137667" y="0"/>
                  </a:lnTo>
                  <a:lnTo>
                    <a:pt x="474471" y="0"/>
                  </a:lnTo>
                  <a:lnTo>
                    <a:pt x="474471" y="336804"/>
                  </a:lnTo>
                  <a:lnTo>
                    <a:pt x="612139" y="336804"/>
                  </a:lnTo>
                  <a:lnTo>
                    <a:pt x="306069" y="612267"/>
                  </a:lnTo>
                  <a:lnTo>
                    <a:pt x="0" y="336804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82787" y="3042158"/>
              <a:ext cx="612140" cy="612775"/>
            </a:xfrm>
            <a:custGeom>
              <a:avLst/>
              <a:gdLst/>
              <a:ahLst/>
              <a:cxnLst/>
              <a:rect l="l" t="t" r="r" b="b"/>
              <a:pathLst>
                <a:path w="612140" h="612775">
                  <a:moveTo>
                    <a:pt x="474472" y="0"/>
                  </a:moveTo>
                  <a:lnTo>
                    <a:pt x="137668" y="0"/>
                  </a:lnTo>
                  <a:lnTo>
                    <a:pt x="137668" y="336803"/>
                  </a:lnTo>
                  <a:lnTo>
                    <a:pt x="0" y="336803"/>
                  </a:lnTo>
                  <a:lnTo>
                    <a:pt x="306070" y="612266"/>
                  </a:lnTo>
                  <a:lnTo>
                    <a:pt x="612140" y="336803"/>
                  </a:lnTo>
                  <a:lnTo>
                    <a:pt x="474472" y="336803"/>
                  </a:lnTo>
                  <a:lnTo>
                    <a:pt x="47447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82787" y="3042158"/>
              <a:ext cx="612140" cy="612775"/>
            </a:xfrm>
            <a:custGeom>
              <a:avLst/>
              <a:gdLst/>
              <a:ahLst/>
              <a:cxnLst/>
              <a:rect l="l" t="t" r="r" b="b"/>
              <a:pathLst>
                <a:path w="612140" h="612775">
                  <a:moveTo>
                    <a:pt x="0" y="336803"/>
                  </a:moveTo>
                  <a:lnTo>
                    <a:pt x="137668" y="336803"/>
                  </a:lnTo>
                  <a:lnTo>
                    <a:pt x="137668" y="0"/>
                  </a:lnTo>
                  <a:lnTo>
                    <a:pt x="474472" y="0"/>
                  </a:lnTo>
                  <a:lnTo>
                    <a:pt x="474472" y="336803"/>
                  </a:lnTo>
                  <a:lnTo>
                    <a:pt x="612140" y="336803"/>
                  </a:lnTo>
                  <a:lnTo>
                    <a:pt x="306070" y="612266"/>
                  </a:lnTo>
                  <a:lnTo>
                    <a:pt x="0" y="336803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87434" y="4099179"/>
              <a:ext cx="612140" cy="612775"/>
            </a:xfrm>
            <a:custGeom>
              <a:avLst/>
              <a:gdLst/>
              <a:ahLst/>
              <a:cxnLst/>
              <a:rect l="l" t="t" r="r" b="b"/>
              <a:pathLst>
                <a:path w="612140" h="612775">
                  <a:moveTo>
                    <a:pt x="474472" y="0"/>
                  </a:moveTo>
                  <a:lnTo>
                    <a:pt x="137668" y="0"/>
                  </a:lnTo>
                  <a:lnTo>
                    <a:pt x="137668" y="336677"/>
                  </a:lnTo>
                  <a:lnTo>
                    <a:pt x="0" y="336677"/>
                  </a:lnTo>
                  <a:lnTo>
                    <a:pt x="306070" y="612267"/>
                  </a:lnTo>
                  <a:lnTo>
                    <a:pt x="612140" y="336677"/>
                  </a:lnTo>
                  <a:lnTo>
                    <a:pt x="474472" y="336677"/>
                  </a:lnTo>
                  <a:lnTo>
                    <a:pt x="47447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87434" y="4099179"/>
              <a:ext cx="612140" cy="612775"/>
            </a:xfrm>
            <a:custGeom>
              <a:avLst/>
              <a:gdLst/>
              <a:ahLst/>
              <a:cxnLst/>
              <a:rect l="l" t="t" r="r" b="b"/>
              <a:pathLst>
                <a:path w="612140" h="612775">
                  <a:moveTo>
                    <a:pt x="0" y="336677"/>
                  </a:moveTo>
                  <a:lnTo>
                    <a:pt x="137668" y="336677"/>
                  </a:lnTo>
                  <a:lnTo>
                    <a:pt x="137668" y="0"/>
                  </a:lnTo>
                  <a:lnTo>
                    <a:pt x="474472" y="0"/>
                  </a:lnTo>
                  <a:lnTo>
                    <a:pt x="474472" y="336677"/>
                  </a:lnTo>
                  <a:lnTo>
                    <a:pt x="612140" y="336677"/>
                  </a:lnTo>
                  <a:lnTo>
                    <a:pt x="306070" y="612267"/>
                  </a:lnTo>
                  <a:lnTo>
                    <a:pt x="0" y="336677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3410" y="878020"/>
            <a:ext cx="8333009" cy="5830057"/>
            <a:chOff x="1581150" y="689042"/>
            <a:chExt cx="10256011" cy="583005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88877" y="6337274"/>
              <a:ext cx="248284" cy="1818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81150" y="689042"/>
              <a:ext cx="8985250" cy="1726954"/>
            </a:xfrm>
            <a:custGeom>
              <a:avLst/>
              <a:gdLst/>
              <a:ahLst/>
              <a:cxnLst/>
              <a:rect l="l" t="t" r="r" b="b"/>
              <a:pathLst>
                <a:path w="8128000" h="1693545">
                  <a:moveTo>
                    <a:pt x="7958708" y="0"/>
                  </a:moveTo>
                  <a:lnTo>
                    <a:pt x="169291" y="0"/>
                  </a:lnTo>
                  <a:lnTo>
                    <a:pt x="124295" y="6048"/>
                  </a:lnTo>
                  <a:lnTo>
                    <a:pt x="83857" y="23118"/>
                  </a:lnTo>
                  <a:lnTo>
                    <a:pt x="49593" y="49593"/>
                  </a:lnTo>
                  <a:lnTo>
                    <a:pt x="23118" y="83857"/>
                  </a:lnTo>
                  <a:lnTo>
                    <a:pt x="6048" y="124295"/>
                  </a:lnTo>
                  <a:lnTo>
                    <a:pt x="0" y="169290"/>
                  </a:lnTo>
                  <a:lnTo>
                    <a:pt x="0" y="1524000"/>
                  </a:lnTo>
                  <a:lnTo>
                    <a:pt x="6048" y="1568995"/>
                  </a:lnTo>
                  <a:lnTo>
                    <a:pt x="23118" y="1609433"/>
                  </a:lnTo>
                  <a:lnTo>
                    <a:pt x="49593" y="1643697"/>
                  </a:lnTo>
                  <a:lnTo>
                    <a:pt x="83857" y="1670172"/>
                  </a:lnTo>
                  <a:lnTo>
                    <a:pt x="124295" y="1687242"/>
                  </a:lnTo>
                  <a:lnTo>
                    <a:pt x="169291" y="1693290"/>
                  </a:lnTo>
                  <a:lnTo>
                    <a:pt x="7958708" y="1693290"/>
                  </a:lnTo>
                  <a:lnTo>
                    <a:pt x="8003704" y="1687242"/>
                  </a:lnTo>
                  <a:lnTo>
                    <a:pt x="8044142" y="1670172"/>
                  </a:lnTo>
                  <a:lnTo>
                    <a:pt x="8078406" y="1643697"/>
                  </a:lnTo>
                  <a:lnTo>
                    <a:pt x="8104881" y="1609433"/>
                  </a:lnTo>
                  <a:lnTo>
                    <a:pt x="8121951" y="1568995"/>
                  </a:lnTo>
                  <a:lnTo>
                    <a:pt x="8128000" y="1524000"/>
                  </a:lnTo>
                  <a:lnTo>
                    <a:pt x="8128000" y="169290"/>
                  </a:lnTo>
                  <a:lnTo>
                    <a:pt x="8121951" y="124295"/>
                  </a:lnTo>
                  <a:lnTo>
                    <a:pt x="8104881" y="83857"/>
                  </a:lnTo>
                  <a:lnTo>
                    <a:pt x="8078406" y="49593"/>
                  </a:lnTo>
                  <a:lnTo>
                    <a:pt x="8044142" y="23118"/>
                  </a:lnTo>
                  <a:lnTo>
                    <a:pt x="8003704" y="6048"/>
                  </a:lnTo>
                  <a:lnTo>
                    <a:pt x="7958708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198654" y="1194391"/>
            <a:ext cx="5080179" cy="92076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+mn-lt"/>
                <a:cs typeface="Calibri"/>
              </a:rPr>
              <a:t>Кадровый ресурс </a:t>
            </a:r>
            <a:endParaRPr sz="2400" b="1" dirty="0">
              <a:latin typeface="+mn-lt"/>
              <a:cs typeface="Calibri"/>
            </a:endParaRPr>
          </a:p>
          <a:p>
            <a:pPr marL="182880" indent="-170180">
              <a:lnSpc>
                <a:spcPct val="100000"/>
              </a:lnSpc>
              <a:spcBef>
                <a:spcPts val="765"/>
              </a:spcBef>
              <a:buChar char="•"/>
              <a:tabLst>
                <a:tab pos="182880" algn="l"/>
              </a:tabLst>
            </a:pPr>
            <a:r>
              <a:rPr lang="ru-RU" sz="2000" dirty="0" smtClean="0">
                <a:solidFill>
                  <a:srgbClr val="FFFFFF"/>
                </a:solidFill>
                <a:latin typeface="+mn-lt"/>
                <a:cs typeface="Calibri"/>
              </a:rPr>
              <a:t>Специалисты образовательных учреждений</a:t>
            </a:r>
            <a:endParaRPr sz="2000" dirty="0">
              <a:latin typeface="+mn-lt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43410" y="905942"/>
            <a:ext cx="7403961" cy="5347462"/>
            <a:chOff x="2025650" y="882650"/>
            <a:chExt cx="8140700" cy="5262245"/>
          </a:xfrm>
        </p:grpSpPr>
        <p:sp>
          <p:nvSpPr>
            <p:cNvPr id="9" name="object 9"/>
            <p:cNvSpPr/>
            <p:nvPr/>
          </p:nvSpPr>
          <p:spPr>
            <a:xfrm>
              <a:off x="2201290" y="889000"/>
              <a:ext cx="1625600" cy="1355090"/>
            </a:xfrm>
            <a:custGeom>
              <a:avLst/>
              <a:gdLst/>
              <a:ahLst/>
              <a:cxnLst/>
              <a:rect l="l" t="t" r="r" b="b"/>
              <a:pathLst>
                <a:path w="1625600" h="1355089">
                  <a:moveTo>
                    <a:pt x="1490218" y="0"/>
                  </a:moveTo>
                  <a:lnTo>
                    <a:pt x="135508" y="0"/>
                  </a:lnTo>
                  <a:lnTo>
                    <a:pt x="92691" y="6911"/>
                  </a:lnTo>
                  <a:lnTo>
                    <a:pt x="55494" y="26155"/>
                  </a:lnTo>
                  <a:lnTo>
                    <a:pt x="26155" y="55494"/>
                  </a:lnTo>
                  <a:lnTo>
                    <a:pt x="6911" y="92691"/>
                  </a:lnTo>
                  <a:lnTo>
                    <a:pt x="0" y="135509"/>
                  </a:lnTo>
                  <a:lnTo>
                    <a:pt x="0" y="1219200"/>
                  </a:lnTo>
                  <a:lnTo>
                    <a:pt x="6911" y="1262017"/>
                  </a:lnTo>
                  <a:lnTo>
                    <a:pt x="26155" y="1299214"/>
                  </a:lnTo>
                  <a:lnTo>
                    <a:pt x="55494" y="1328553"/>
                  </a:lnTo>
                  <a:lnTo>
                    <a:pt x="92691" y="1347797"/>
                  </a:lnTo>
                  <a:lnTo>
                    <a:pt x="135508" y="1354709"/>
                  </a:lnTo>
                  <a:lnTo>
                    <a:pt x="1490218" y="1354709"/>
                  </a:lnTo>
                  <a:lnTo>
                    <a:pt x="1533022" y="1347797"/>
                  </a:lnTo>
                  <a:lnTo>
                    <a:pt x="1570187" y="1328553"/>
                  </a:lnTo>
                  <a:lnTo>
                    <a:pt x="1599488" y="1299214"/>
                  </a:lnTo>
                  <a:lnTo>
                    <a:pt x="1618701" y="1262017"/>
                  </a:lnTo>
                  <a:lnTo>
                    <a:pt x="1625599" y="1219200"/>
                  </a:lnTo>
                  <a:lnTo>
                    <a:pt x="1625599" y="135509"/>
                  </a:lnTo>
                  <a:lnTo>
                    <a:pt x="1618701" y="92691"/>
                  </a:lnTo>
                  <a:lnTo>
                    <a:pt x="1599488" y="55494"/>
                  </a:lnTo>
                  <a:lnTo>
                    <a:pt x="1570187" y="26155"/>
                  </a:lnTo>
                  <a:lnTo>
                    <a:pt x="1533022" y="6911"/>
                  </a:lnTo>
                  <a:lnTo>
                    <a:pt x="1490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01290" y="889000"/>
              <a:ext cx="1625600" cy="1355090"/>
            </a:xfrm>
            <a:custGeom>
              <a:avLst/>
              <a:gdLst/>
              <a:ahLst/>
              <a:cxnLst/>
              <a:rect l="l" t="t" r="r" b="b"/>
              <a:pathLst>
                <a:path w="1625600" h="1355089">
                  <a:moveTo>
                    <a:pt x="0" y="135509"/>
                  </a:moveTo>
                  <a:lnTo>
                    <a:pt x="6911" y="92691"/>
                  </a:lnTo>
                  <a:lnTo>
                    <a:pt x="26155" y="55494"/>
                  </a:lnTo>
                  <a:lnTo>
                    <a:pt x="55494" y="26155"/>
                  </a:lnTo>
                  <a:lnTo>
                    <a:pt x="92691" y="6911"/>
                  </a:lnTo>
                  <a:lnTo>
                    <a:pt x="135508" y="0"/>
                  </a:lnTo>
                  <a:lnTo>
                    <a:pt x="1490218" y="0"/>
                  </a:lnTo>
                  <a:lnTo>
                    <a:pt x="1533022" y="6911"/>
                  </a:lnTo>
                  <a:lnTo>
                    <a:pt x="1570187" y="26155"/>
                  </a:lnTo>
                  <a:lnTo>
                    <a:pt x="1599488" y="55494"/>
                  </a:lnTo>
                  <a:lnTo>
                    <a:pt x="1618701" y="92691"/>
                  </a:lnTo>
                  <a:lnTo>
                    <a:pt x="1625599" y="135509"/>
                  </a:lnTo>
                  <a:lnTo>
                    <a:pt x="1625599" y="1219200"/>
                  </a:lnTo>
                  <a:lnTo>
                    <a:pt x="1618701" y="1262017"/>
                  </a:lnTo>
                  <a:lnTo>
                    <a:pt x="1599488" y="1299214"/>
                  </a:lnTo>
                  <a:lnTo>
                    <a:pt x="1570187" y="1328553"/>
                  </a:lnTo>
                  <a:lnTo>
                    <a:pt x="1533022" y="1347797"/>
                  </a:lnTo>
                  <a:lnTo>
                    <a:pt x="1490218" y="1354709"/>
                  </a:lnTo>
                  <a:lnTo>
                    <a:pt x="135508" y="1354709"/>
                  </a:lnTo>
                  <a:lnTo>
                    <a:pt x="92691" y="1347797"/>
                  </a:lnTo>
                  <a:lnTo>
                    <a:pt x="55494" y="1328553"/>
                  </a:lnTo>
                  <a:lnTo>
                    <a:pt x="26155" y="1299214"/>
                  </a:lnTo>
                  <a:lnTo>
                    <a:pt x="6911" y="1262017"/>
                  </a:lnTo>
                  <a:lnTo>
                    <a:pt x="0" y="1219200"/>
                  </a:lnTo>
                  <a:lnTo>
                    <a:pt x="0" y="13550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32000" y="2582291"/>
              <a:ext cx="8128000" cy="1693545"/>
            </a:xfrm>
            <a:custGeom>
              <a:avLst/>
              <a:gdLst/>
              <a:ahLst/>
              <a:cxnLst/>
              <a:rect l="l" t="t" r="r" b="b"/>
              <a:pathLst>
                <a:path w="8128000" h="1693545">
                  <a:moveTo>
                    <a:pt x="7958708" y="0"/>
                  </a:moveTo>
                  <a:lnTo>
                    <a:pt x="169291" y="0"/>
                  </a:lnTo>
                  <a:lnTo>
                    <a:pt x="124295" y="6049"/>
                  </a:lnTo>
                  <a:lnTo>
                    <a:pt x="83857" y="23123"/>
                  </a:lnTo>
                  <a:lnTo>
                    <a:pt x="49593" y="49609"/>
                  </a:lnTo>
                  <a:lnTo>
                    <a:pt x="23118" y="83895"/>
                  </a:lnTo>
                  <a:lnTo>
                    <a:pt x="6048" y="124368"/>
                  </a:lnTo>
                  <a:lnTo>
                    <a:pt x="0" y="169418"/>
                  </a:lnTo>
                  <a:lnTo>
                    <a:pt x="0" y="1524000"/>
                  </a:lnTo>
                  <a:lnTo>
                    <a:pt x="6048" y="1569049"/>
                  </a:lnTo>
                  <a:lnTo>
                    <a:pt x="23118" y="1609522"/>
                  </a:lnTo>
                  <a:lnTo>
                    <a:pt x="49593" y="1643808"/>
                  </a:lnTo>
                  <a:lnTo>
                    <a:pt x="83857" y="1670294"/>
                  </a:lnTo>
                  <a:lnTo>
                    <a:pt x="124295" y="1687368"/>
                  </a:lnTo>
                  <a:lnTo>
                    <a:pt x="169291" y="1693418"/>
                  </a:lnTo>
                  <a:lnTo>
                    <a:pt x="7958708" y="1693418"/>
                  </a:lnTo>
                  <a:lnTo>
                    <a:pt x="8003704" y="1687368"/>
                  </a:lnTo>
                  <a:lnTo>
                    <a:pt x="8044142" y="1670294"/>
                  </a:lnTo>
                  <a:lnTo>
                    <a:pt x="8078406" y="1643808"/>
                  </a:lnTo>
                  <a:lnTo>
                    <a:pt x="8104881" y="1609522"/>
                  </a:lnTo>
                  <a:lnTo>
                    <a:pt x="8121951" y="1569049"/>
                  </a:lnTo>
                  <a:lnTo>
                    <a:pt x="8128000" y="1524000"/>
                  </a:lnTo>
                  <a:lnTo>
                    <a:pt x="8128000" y="169418"/>
                  </a:lnTo>
                  <a:lnTo>
                    <a:pt x="8121951" y="124368"/>
                  </a:lnTo>
                  <a:lnTo>
                    <a:pt x="8104881" y="83895"/>
                  </a:lnTo>
                  <a:lnTo>
                    <a:pt x="8078406" y="49609"/>
                  </a:lnTo>
                  <a:lnTo>
                    <a:pt x="8044142" y="23123"/>
                  </a:lnTo>
                  <a:lnTo>
                    <a:pt x="8003704" y="6049"/>
                  </a:lnTo>
                  <a:lnTo>
                    <a:pt x="7958708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32000" y="2582291"/>
              <a:ext cx="8128000" cy="1693545"/>
            </a:xfrm>
            <a:custGeom>
              <a:avLst/>
              <a:gdLst/>
              <a:ahLst/>
              <a:cxnLst/>
              <a:rect l="l" t="t" r="r" b="b"/>
              <a:pathLst>
                <a:path w="8128000" h="1693545">
                  <a:moveTo>
                    <a:pt x="0" y="169418"/>
                  </a:moveTo>
                  <a:lnTo>
                    <a:pt x="6048" y="124368"/>
                  </a:lnTo>
                  <a:lnTo>
                    <a:pt x="23118" y="83895"/>
                  </a:lnTo>
                  <a:lnTo>
                    <a:pt x="49593" y="49609"/>
                  </a:lnTo>
                  <a:lnTo>
                    <a:pt x="83857" y="23123"/>
                  </a:lnTo>
                  <a:lnTo>
                    <a:pt x="124295" y="6049"/>
                  </a:lnTo>
                  <a:lnTo>
                    <a:pt x="169291" y="0"/>
                  </a:lnTo>
                  <a:lnTo>
                    <a:pt x="7958708" y="0"/>
                  </a:lnTo>
                  <a:lnTo>
                    <a:pt x="8003704" y="6049"/>
                  </a:lnTo>
                  <a:lnTo>
                    <a:pt x="8044142" y="23123"/>
                  </a:lnTo>
                  <a:lnTo>
                    <a:pt x="8078406" y="49609"/>
                  </a:lnTo>
                  <a:lnTo>
                    <a:pt x="8104881" y="83895"/>
                  </a:lnTo>
                  <a:lnTo>
                    <a:pt x="8121951" y="124368"/>
                  </a:lnTo>
                  <a:lnTo>
                    <a:pt x="8128000" y="169418"/>
                  </a:lnTo>
                  <a:lnTo>
                    <a:pt x="8128000" y="1524000"/>
                  </a:lnTo>
                  <a:lnTo>
                    <a:pt x="8121951" y="1569049"/>
                  </a:lnTo>
                  <a:lnTo>
                    <a:pt x="8104881" y="1609522"/>
                  </a:lnTo>
                  <a:lnTo>
                    <a:pt x="8078406" y="1643808"/>
                  </a:lnTo>
                  <a:lnTo>
                    <a:pt x="8044142" y="1670294"/>
                  </a:lnTo>
                  <a:lnTo>
                    <a:pt x="8003704" y="1687368"/>
                  </a:lnTo>
                  <a:lnTo>
                    <a:pt x="7958708" y="1693418"/>
                  </a:lnTo>
                  <a:lnTo>
                    <a:pt x="169291" y="1693418"/>
                  </a:lnTo>
                  <a:lnTo>
                    <a:pt x="124295" y="1687368"/>
                  </a:lnTo>
                  <a:lnTo>
                    <a:pt x="83857" y="1670294"/>
                  </a:lnTo>
                  <a:lnTo>
                    <a:pt x="49593" y="1643808"/>
                  </a:lnTo>
                  <a:lnTo>
                    <a:pt x="23118" y="1609522"/>
                  </a:lnTo>
                  <a:lnTo>
                    <a:pt x="6048" y="1569049"/>
                  </a:lnTo>
                  <a:lnTo>
                    <a:pt x="0" y="1524000"/>
                  </a:lnTo>
                  <a:lnTo>
                    <a:pt x="0" y="1694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01290" y="2751708"/>
              <a:ext cx="1625600" cy="1355090"/>
            </a:xfrm>
            <a:custGeom>
              <a:avLst/>
              <a:gdLst/>
              <a:ahLst/>
              <a:cxnLst/>
              <a:rect l="l" t="t" r="r" b="b"/>
              <a:pathLst>
                <a:path w="1625600" h="1355089">
                  <a:moveTo>
                    <a:pt x="1490218" y="0"/>
                  </a:moveTo>
                  <a:lnTo>
                    <a:pt x="135508" y="0"/>
                  </a:lnTo>
                  <a:lnTo>
                    <a:pt x="92691" y="6898"/>
                  </a:lnTo>
                  <a:lnTo>
                    <a:pt x="55494" y="26111"/>
                  </a:lnTo>
                  <a:lnTo>
                    <a:pt x="26155" y="55412"/>
                  </a:lnTo>
                  <a:lnTo>
                    <a:pt x="6911" y="92577"/>
                  </a:lnTo>
                  <a:lnTo>
                    <a:pt x="0" y="135381"/>
                  </a:lnTo>
                  <a:lnTo>
                    <a:pt x="0" y="1219199"/>
                  </a:lnTo>
                  <a:lnTo>
                    <a:pt x="6911" y="1262004"/>
                  </a:lnTo>
                  <a:lnTo>
                    <a:pt x="26155" y="1299169"/>
                  </a:lnTo>
                  <a:lnTo>
                    <a:pt x="55494" y="1328470"/>
                  </a:lnTo>
                  <a:lnTo>
                    <a:pt x="92691" y="1347683"/>
                  </a:lnTo>
                  <a:lnTo>
                    <a:pt x="135508" y="1354582"/>
                  </a:lnTo>
                  <a:lnTo>
                    <a:pt x="1490218" y="1354582"/>
                  </a:lnTo>
                  <a:lnTo>
                    <a:pt x="1533022" y="1347683"/>
                  </a:lnTo>
                  <a:lnTo>
                    <a:pt x="1570187" y="1328470"/>
                  </a:lnTo>
                  <a:lnTo>
                    <a:pt x="1599488" y="1299169"/>
                  </a:lnTo>
                  <a:lnTo>
                    <a:pt x="1618701" y="1262004"/>
                  </a:lnTo>
                  <a:lnTo>
                    <a:pt x="1625599" y="1219199"/>
                  </a:lnTo>
                  <a:lnTo>
                    <a:pt x="1625599" y="135381"/>
                  </a:lnTo>
                  <a:lnTo>
                    <a:pt x="1618701" y="92577"/>
                  </a:lnTo>
                  <a:lnTo>
                    <a:pt x="1599488" y="55412"/>
                  </a:lnTo>
                  <a:lnTo>
                    <a:pt x="1570187" y="26111"/>
                  </a:lnTo>
                  <a:lnTo>
                    <a:pt x="1533022" y="6898"/>
                  </a:lnTo>
                  <a:lnTo>
                    <a:pt x="1490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01290" y="2751708"/>
              <a:ext cx="1625600" cy="1355090"/>
            </a:xfrm>
            <a:custGeom>
              <a:avLst/>
              <a:gdLst/>
              <a:ahLst/>
              <a:cxnLst/>
              <a:rect l="l" t="t" r="r" b="b"/>
              <a:pathLst>
                <a:path w="1625600" h="1355089">
                  <a:moveTo>
                    <a:pt x="0" y="135381"/>
                  </a:moveTo>
                  <a:lnTo>
                    <a:pt x="6911" y="92577"/>
                  </a:lnTo>
                  <a:lnTo>
                    <a:pt x="26155" y="55412"/>
                  </a:lnTo>
                  <a:lnTo>
                    <a:pt x="55494" y="26111"/>
                  </a:lnTo>
                  <a:lnTo>
                    <a:pt x="92691" y="6898"/>
                  </a:lnTo>
                  <a:lnTo>
                    <a:pt x="135508" y="0"/>
                  </a:lnTo>
                  <a:lnTo>
                    <a:pt x="1490218" y="0"/>
                  </a:lnTo>
                  <a:lnTo>
                    <a:pt x="1533022" y="6898"/>
                  </a:lnTo>
                  <a:lnTo>
                    <a:pt x="1570187" y="26111"/>
                  </a:lnTo>
                  <a:lnTo>
                    <a:pt x="1599488" y="55412"/>
                  </a:lnTo>
                  <a:lnTo>
                    <a:pt x="1618701" y="92577"/>
                  </a:lnTo>
                  <a:lnTo>
                    <a:pt x="1625599" y="135381"/>
                  </a:lnTo>
                  <a:lnTo>
                    <a:pt x="1625599" y="1219199"/>
                  </a:lnTo>
                  <a:lnTo>
                    <a:pt x="1618701" y="1262004"/>
                  </a:lnTo>
                  <a:lnTo>
                    <a:pt x="1599488" y="1299169"/>
                  </a:lnTo>
                  <a:lnTo>
                    <a:pt x="1570187" y="1328470"/>
                  </a:lnTo>
                  <a:lnTo>
                    <a:pt x="1533022" y="1347683"/>
                  </a:lnTo>
                  <a:lnTo>
                    <a:pt x="1490218" y="1354582"/>
                  </a:lnTo>
                  <a:lnTo>
                    <a:pt x="135508" y="1354582"/>
                  </a:lnTo>
                  <a:lnTo>
                    <a:pt x="92691" y="1347683"/>
                  </a:lnTo>
                  <a:lnTo>
                    <a:pt x="55494" y="1328470"/>
                  </a:lnTo>
                  <a:lnTo>
                    <a:pt x="26155" y="1299169"/>
                  </a:lnTo>
                  <a:lnTo>
                    <a:pt x="6911" y="1262004"/>
                  </a:lnTo>
                  <a:lnTo>
                    <a:pt x="0" y="1219199"/>
                  </a:lnTo>
                  <a:lnTo>
                    <a:pt x="0" y="13538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32000" y="4445000"/>
              <a:ext cx="8128000" cy="1693545"/>
            </a:xfrm>
            <a:custGeom>
              <a:avLst/>
              <a:gdLst/>
              <a:ahLst/>
              <a:cxnLst/>
              <a:rect l="l" t="t" r="r" b="b"/>
              <a:pathLst>
                <a:path w="8128000" h="1693545">
                  <a:moveTo>
                    <a:pt x="7958708" y="0"/>
                  </a:moveTo>
                  <a:lnTo>
                    <a:pt x="169291" y="0"/>
                  </a:lnTo>
                  <a:lnTo>
                    <a:pt x="124295" y="6048"/>
                  </a:lnTo>
                  <a:lnTo>
                    <a:pt x="83857" y="23118"/>
                  </a:lnTo>
                  <a:lnTo>
                    <a:pt x="49593" y="49593"/>
                  </a:lnTo>
                  <a:lnTo>
                    <a:pt x="23118" y="83857"/>
                  </a:lnTo>
                  <a:lnTo>
                    <a:pt x="6048" y="124295"/>
                  </a:lnTo>
                  <a:lnTo>
                    <a:pt x="0" y="169291"/>
                  </a:lnTo>
                  <a:lnTo>
                    <a:pt x="0" y="1524000"/>
                  </a:lnTo>
                  <a:lnTo>
                    <a:pt x="6048" y="1569016"/>
                  </a:lnTo>
                  <a:lnTo>
                    <a:pt x="23118" y="1609465"/>
                  </a:lnTo>
                  <a:lnTo>
                    <a:pt x="49593" y="1643735"/>
                  </a:lnTo>
                  <a:lnTo>
                    <a:pt x="83857" y="1670211"/>
                  </a:lnTo>
                  <a:lnTo>
                    <a:pt x="124295" y="1687280"/>
                  </a:lnTo>
                  <a:lnTo>
                    <a:pt x="169291" y="1693329"/>
                  </a:lnTo>
                  <a:lnTo>
                    <a:pt x="7958708" y="1693329"/>
                  </a:lnTo>
                  <a:lnTo>
                    <a:pt x="8003704" y="1687280"/>
                  </a:lnTo>
                  <a:lnTo>
                    <a:pt x="8044142" y="1670211"/>
                  </a:lnTo>
                  <a:lnTo>
                    <a:pt x="8078406" y="1643735"/>
                  </a:lnTo>
                  <a:lnTo>
                    <a:pt x="8104881" y="1609465"/>
                  </a:lnTo>
                  <a:lnTo>
                    <a:pt x="8121951" y="1569016"/>
                  </a:lnTo>
                  <a:lnTo>
                    <a:pt x="8128000" y="1524000"/>
                  </a:lnTo>
                  <a:lnTo>
                    <a:pt x="8128000" y="169291"/>
                  </a:lnTo>
                  <a:lnTo>
                    <a:pt x="8121951" y="124295"/>
                  </a:lnTo>
                  <a:lnTo>
                    <a:pt x="8104881" y="83857"/>
                  </a:lnTo>
                  <a:lnTo>
                    <a:pt x="8078406" y="49593"/>
                  </a:lnTo>
                  <a:lnTo>
                    <a:pt x="8044142" y="23118"/>
                  </a:lnTo>
                  <a:lnTo>
                    <a:pt x="8003704" y="6048"/>
                  </a:lnTo>
                  <a:lnTo>
                    <a:pt x="7958708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32000" y="4445000"/>
              <a:ext cx="8128000" cy="1693545"/>
            </a:xfrm>
            <a:custGeom>
              <a:avLst/>
              <a:gdLst/>
              <a:ahLst/>
              <a:cxnLst/>
              <a:rect l="l" t="t" r="r" b="b"/>
              <a:pathLst>
                <a:path w="8128000" h="1693545">
                  <a:moveTo>
                    <a:pt x="0" y="169291"/>
                  </a:moveTo>
                  <a:lnTo>
                    <a:pt x="6048" y="124295"/>
                  </a:lnTo>
                  <a:lnTo>
                    <a:pt x="23118" y="83857"/>
                  </a:lnTo>
                  <a:lnTo>
                    <a:pt x="49593" y="49593"/>
                  </a:lnTo>
                  <a:lnTo>
                    <a:pt x="83857" y="23118"/>
                  </a:lnTo>
                  <a:lnTo>
                    <a:pt x="124295" y="6048"/>
                  </a:lnTo>
                  <a:lnTo>
                    <a:pt x="169291" y="0"/>
                  </a:lnTo>
                  <a:lnTo>
                    <a:pt x="7958708" y="0"/>
                  </a:lnTo>
                  <a:lnTo>
                    <a:pt x="8003704" y="6048"/>
                  </a:lnTo>
                  <a:lnTo>
                    <a:pt x="8044142" y="23118"/>
                  </a:lnTo>
                  <a:lnTo>
                    <a:pt x="8078406" y="49593"/>
                  </a:lnTo>
                  <a:lnTo>
                    <a:pt x="8104881" y="83857"/>
                  </a:lnTo>
                  <a:lnTo>
                    <a:pt x="8121951" y="124295"/>
                  </a:lnTo>
                  <a:lnTo>
                    <a:pt x="8128000" y="169291"/>
                  </a:lnTo>
                  <a:lnTo>
                    <a:pt x="8128000" y="1524000"/>
                  </a:lnTo>
                  <a:lnTo>
                    <a:pt x="8121951" y="1569016"/>
                  </a:lnTo>
                  <a:lnTo>
                    <a:pt x="8104881" y="1609465"/>
                  </a:lnTo>
                  <a:lnTo>
                    <a:pt x="8078406" y="1643735"/>
                  </a:lnTo>
                  <a:lnTo>
                    <a:pt x="8044142" y="1670211"/>
                  </a:lnTo>
                  <a:lnTo>
                    <a:pt x="8003704" y="1687280"/>
                  </a:lnTo>
                  <a:lnTo>
                    <a:pt x="7958708" y="1693329"/>
                  </a:lnTo>
                  <a:lnTo>
                    <a:pt x="169291" y="1693329"/>
                  </a:lnTo>
                  <a:lnTo>
                    <a:pt x="124295" y="1687280"/>
                  </a:lnTo>
                  <a:lnTo>
                    <a:pt x="83857" y="1670211"/>
                  </a:lnTo>
                  <a:lnTo>
                    <a:pt x="49593" y="1643735"/>
                  </a:lnTo>
                  <a:lnTo>
                    <a:pt x="23118" y="1609465"/>
                  </a:lnTo>
                  <a:lnTo>
                    <a:pt x="6048" y="1569016"/>
                  </a:lnTo>
                  <a:lnTo>
                    <a:pt x="0" y="1524000"/>
                  </a:lnTo>
                  <a:lnTo>
                    <a:pt x="0" y="16929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164761" y="2604974"/>
            <a:ext cx="5114072" cy="349262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ts val="2410"/>
              </a:lnSpc>
              <a:spcBef>
                <a:spcPts val="115"/>
              </a:spcBef>
            </a:pPr>
            <a:endParaRPr lang="ru-RU" sz="21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lnSpc>
                <a:spcPts val="2410"/>
              </a:lnSpc>
              <a:spcBef>
                <a:spcPts val="115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Calibri"/>
                <a:cs typeface="Calibri"/>
              </a:rPr>
              <a:t>Материально-технический ресурс</a:t>
            </a:r>
            <a:endParaRPr sz="2400" b="1" dirty="0">
              <a:latin typeface="Calibri"/>
              <a:cs typeface="Calibri"/>
            </a:endParaRPr>
          </a:p>
          <a:p>
            <a:pPr marL="182880" indent="-170180">
              <a:lnSpc>
                <a:spcPts val="1835"/>
              </a:lnSpc>
              <a:spcBef>
                <a:spcPts val="765"/>
              </a:spcBef>
              <a:buChar char="•"/>
              <a:tabLst>
                <a:tab pos="182880" algn="l"/>
              </a:tabLst>
            </a:pPr>
            <a:r>
              <a:rPr lang="ru-RU" sz="2000" spc="-10" dirty="0" smtClean="0">
                <a:solidFill>
                  <a:srgbClr val="FFFFFF"/>
                </a:solidFill>
                <a:latin typeface="Calibri"/>
                <a:cs typeface="Calibri"/>
              </a:rPr>
              <a:t>Учебные мастерские  ГАПОУ</a:t>
            </a:r>
          </a:p>
          <a:p>
            <a:pPr marL="182880" indent="-170180">
              <a:lnSpc>
                <a:spcPts val="1835"/>
              </a:lnSpc>
              <a:spcBef>
                <a:spcPts val="765"/>
              </a:spcBef>
              <a:buChar char="•"/>
              <a:tabLst>
                <a:tab pos="182880" algn="l"/>
              </a:tabLst>
            </a:pPr>
            <a:r>
              <a:rPr lang="ru-RU" sz="2000" spc="-10" dirty="0" smtClean="0">
                <a:solidFill>
                  <a:srgbClr val="FFFFFF"/>
                </a:solidFill>
                <a:latin typeface="Calibri"/>
                <a:cs typeface="Calibri"/>
              </a:rPr>
              <a:t>Оборудование для учебно-производственных работ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  <a:tabLst>
                <a:tab pos="182880" algn="l"/>
              </a:tabLst>
            </a:pPr>
            <a:endParaRPr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endParaRPr lang="ru-RU" sz="2400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2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Информационный ресурс</a:t>
            </a:r>
            <a:endParaRPr sz="2400" b="1" dirty="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spcBef>
                <a:spcPts val="765"/>
              </a:spcBef>
              <a:buChar char="•"/>
              <a:tabLst>
                <a:tab pos="18288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Проведение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родительских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собраний</a:t>
            </a:r>
            <a:endParaRPr sz="2000" dirty="0">
              <a:latin typeface="Calibri"/>
              <a:cs typeface="Calibri"/>
            </a:endParaRPr>
          </a:p>
          <a:p>
            <a:pPr marL="182880" indent="-170180">
              <a:lnSpc>
                <a:spcPts val="1850"/>
              </a:lnSpc>
              <a:spcBef>
                <a:spcPts val="120"/>
              </a:spcBef>
              <a:buChar char="•"/>
              <a:tabLst>
                <a:tab pos="182880" algn="l"/>
              </a:tabLst>
            </a:pPr>
            <a:r>
              <a:rPr sz="2000" spc="-10" dirty="0" err="1">
                <a:solidFill>
                  <a:srgbClr val="FFFFFF"/>
                </a:solidFill>
                <a:latin typeface="Calibri"/>
                <a:cs typeface="Calibri"/>
              </a:rPr>
              <a:t>Проведение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000" spc="-4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 err="1" smtClean="0">
                <a:solidFill>
                  <a:srgbClr val="FFFFFF"/>
                </a:solidFill>
                <a:latin typeface="Calibri"/>
                <a:cs typeface="Calibri"/>
              </a:rPr>
              <a:t>имиджевых</a:t>
            </a:r>
            <a:r>
              <a:rPr sz="2000" spc="-3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 err="1" smtClean="0">
                <a:solidFill>
                  <a:srgbClr val="FFFFFF"/>
                </a:solidFill>
                <a:latin typeface="Calibri"/>
                <a:cs typeface="Calibri"/>
              </a:rPr>
              <a:t>событий</a:t>
            </a:r>
            <a:r>
              <a:rPr lang="ru-RU" sz="2000" spc="-60" dirty="0" smtClean="0">
                <a:solidFill>
                  <a:srgbClr val="FFFFFF"/>
                </a:solidFill>
                <a:latin typeface="Calibri"/>
                <a:cs typeface="Calibri"/>
              </a:rPr>
              <a:t> между </a:t>
            </a:r>
            <a:r>
              <a:rPr lang="ru-RU"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 smtClean="0">
                <a:solidFill>
                  <a:srgbClr val="FFFFFF"/>
                </a:solidFill>
                <a:latin typeface="Calibri"/>
                <a:cs typeface="Calibri"/>
              </a:rPr>
              <a:t>ОО</a:t>
            </a:r>
            <a:endParaRPr lang="ru-RU" sz="2000" spc="-2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82880" indent="-170180">
              <a:lnSpc>
                <a:spcPts val="1850"/>
              </a:lnSpc>
              <a:spcBef>
                <a:spcPts val="120"/>
              </a:spcBef>
              <a:buChar char="•"/>
              <a:tabLst>
                <a:tab pos="182880" algn="l"/>
              </a:tabLst>
            </a:pPr>
            <a:r>
              <a:rPr lang="ru-RU" sz="2000" spc="-25" dirty="0" smtClean="0">
                <a:solidFill>
                  <a:srgbClr val="FFFFFF"/>
                </a:solidFill>
                <a:latin typeface="Calibri"/>
                <a:cs typeface="Calibri"/>
              </a:rPr>
              <a:t>Сайты образовательных организаций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53575" y="1026096"/>
            <a:ext cx="1331119" cy="4994910"/>
            <a:chOff x="2194941" y="980439"/>
            <a:chExt cx="1638300" cy="4994910"/>
          </a:xfrm>
        </p:grpSpPr>
        <p:sp>
          <p:nvSpPr>
            <p:cNvPr id="19" name="object 19"/>
            <p:cNvSpPr/>
            <p:nvPr/>
          </p:nvSpPr>
          <p:spPr>
            <a:xfrm>
              <a:off x="2201291" y="4614291"/>
              <a:ext cx="1625600" cy="1355090"/>
            </a:xfrm>
            <a:custGeom>
              <a:avLst/>
              <a:gdLst/>
              <a:ahLst/>
              <a:cxnLst/>
              <a:rect l="l" t="t" r="r" b="b"/>
              <a:pathLst>
                <a:path w="1625600" h="1355089">
                  <a:moveTo>
                    <a:pt x="1490218" y="0"/>
                  </a:moveTo>
                  <a:lnTo>
                    <a:pt x="135508" y="0"/>
                  </a:lnTo>
                  <a:lnTo>
                    <a:pt x="92691" y="6911"/>
                  </a:lnTo>
                  <a:lnTo>
                    <a:pt x="55494" y="26155"/>
                  </a:lnTo>
                  <a:lnTo>
                    <a:pt x="26155" y="55494"/>
                  </a:lnTo>
                  <a:lnTo>
                    <a:pt x="6911" y="92691"/>
                  </a:lnTo>
                  <a:lnTo>
                    <a:pt x="0" y="135508"/>
                  </a:lnTo>
                  <a:lnTo>
                    <a:pt x="0" y="1219238"/>
                  </a:lnTo>
                  <a:lnTo>
                    <a:pt x="6911" y="1262056"/>
                  </a:lnTo>
                  <a:lnTo>
                    <a:pt x="26155" y="1299244"/>
                  </a:lnTo>
                  <a:lnTo>
                    <a:pt x="55494" y="1328570"/>
                  </a:lnTo>
                  <a:lnTo>
                    <a:pt x="92691" y="1347802"/>
                  </a:lnTo>
                  <a:lnTo>
                    <a:pt x="135508" y="1354708"/>
                  </a:lnTo>
                  <a:lnTo>
                    <a:pt x="1490218" y="1354708"/>
                  </a:lnTo>
                  <a:lnTo>
                    <a:pt x="1533022" y="1347802"/>
                  </a:lnTo>
                  <a:lnTo>
                    <a:pt x="1570187" y="1328570"/>
                  </a:lnTo>
                  <a:lnTo>
                    <a:pt x="1599488" y="1299244"/>
                  </a:lnTo>
                  <a:lnTo>
                    <a:pt x="1618701" y="1262056"/>
                  </a:lnTo>
                  <a:lnTo>
                    <a:pt x="1625599" y="1219238"/>
                  </a:lnTo>
                  <a:lnTo>
                    <a:pt x="1625599" y="135508"/>
                  </a:lnTo>
                  <a:lnTo>
                    <a:pt x="1618701" y="92691"/>
                  </a:lnTo>
                  <a:lnTo>
                    <a:pt x="1599488" y="55494"/>
                  </a:lnTo>
                  <a:lnTo>
                    <a:pt x="1570187" y="26155"/>
                  </a:lnTo>
                  <a:lnTo>
                    <a:pt x="1533022" y="6911"/>
                  </a:lnTo>
                  <a:lnTo>
                    <a:pt x="1490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01291" y="4614291"/>
              <a:ext cx="1625600" cy="1355090"/>
            </a:xfrm>
            <a:custGeom>
              <a:avLst/>
              <a:gdLst/>
              <a:ahLst/>
              <a:cxnLst/>
              <a:rect l="l" t="t" r="r" b="b"/>
              <a:pathLst>
                <a:path w="1625600" h="1355089">
                  <a:moveTo>
                    <a:pt x="0" y="135508"/>
                  </a:moveTo>
                  <a:lnTo>
                    <a:pt x="6911" y="92691"/>
                  </a:lnTo>
                  <a:lnTo>
                    <a:pt x="26155" y="55494"/>
                  </a:lnTo>
                  <a:lnTo>
                    <a:pt x="55494" y="26155"/>
                  </a:lnTo>
                  <a:lnTo>
                    <a:pt x="92691" y="6911"/>
                  </a:lnTo>
                  <a:lnTo>
                    <a:pt x="135508" y="0"/>
                  </a:lnTo>
                  <a:lnTo>
                    <a:pt x="1490218" y="0"/>
                  </a:lnTo>
                  <a:lnTo>
                    <a:pt x="1533022" y="6911"/>
                  </a:lnTo>
                  <a:lnTo>
                    <a:pt x="1570187" y="26155"/>
                  </a:lnTo>
                  <a:lnTo>
                    <a:pt x="1599488" y="55494"/>
                  </a:lnTo>
                  <a:lnTo>
                    <a:pt x="1618701" y="92691"/>
                  </a:lnTo>
                  <a:lnTo>
                    <a:pt x="1625599" y="135508"/>
                  </a:lnTo>
                  <a:lnTo>
                    <a:pt x="1625599" y="1219238"/>
                  </a:lnTo>
                  <a:lnTo>
                    <a:pt x="1618701" y="1262056"/>
                  </a:lnTo>
                  <a:lnTo>
                    <a:pt x="1599488" y="1299244"/>
                  </a:lnTo>
                  <a:lnTo>
                    <a:pt x="1570187" y="1328570"/>
                  </a:lnTo>
                  <a:lnTo>
                    <a:pt x="1533022" y="1347802"/>
                  </a:lnTo>
                  <a:lnTo>
                    <a:pt x="1490218" y="1354708"/>
                  </a:lnTo>
                  <a:lnTo>
                    <a:pt x="135508" y="1354708"/>
                  </a:lnTo>
                  <a:lnTo>
                    <a:pt x="92691" y="1347802"/>
                  </a:lnTo>
                  <a:lnTo>
                    <a:pt x="55494" y="1328570"/>
                  </a:lnTo>
                  <a:lnTo>
                    <a:pt x="26155" y="1299244"/>
                  </a:lnTo>
                  <a:lnTo>
                    <a:pt x="6911" y="1262056"/>
                  </a:lnTo>
                  <a:lnTo>
                    <a:pt x="0" y="1219238"/>
                  </a:lnTo>
                  <a:lnTo>
                    <a:pt x="0" y="13550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7280" y="980439"/>
              <a:ext cx="1229359" cy="12293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8560" y="2854960"/>
              <a:ext cx="1148080" cy="11480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7280" y="4536439"/>
              <a:ext cx="1341120" cy="1341120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 idx="4294967295"/>
          </p:nvPr>
        </p:nvSpPr>
        <p:spPr>
          <a:xfrm>
            <a:off x="646311" y="152400"/>
            <a:ext cx="8694618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Необходимые ресурсы для реализации проекта </a:t>
            </a:r>
            <a:endParaRPr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523</Words>
  <Application>Microsoft Office PowerPoint</Application>
  <PresentationFormat>Лист A4 (210x297 мм)</PresentationFormat>
  <Paragraphs>127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Microsoft Sans Serif</vt:lpstr>
      <vt:lpstr>Times New Roman</vt:lpstr>
      <vt:lpstr>Wingdings</vt:lpstr>
      <vt:lpstr>Office Theme</vt:lpstr>
      <vt:lpstr>Презентация PowerPoint</vt:lpstr>
      <vt:lpstr>Руководители проекта</vt:lpstr>
      <vt:lpstr>Члены рабочей группы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достижения цели проекта</vt:lpstr>
      <vt:lpstr>Необходимые ресурсы для реализации проекта </vt:lpstr>
      <vt:lpstr>1 этап - Аналитико-проектировочный сентябрь 2023 </vt:lpstr>
      <vt:lpstr>Презентация PowerPoint</vt:lpstr>
      <vt:lpstr>Эффекты достигнутые в рамках проекта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Пользователь</cp:lastModifiedBy>
  <cp:revision>69</cp:revision>
  <dcterms:created xsi:type="dcterms:W3CDTF">2024-07-29T08:31:13Z</dcterms:created>
  <dcterms:modified xsi:type="dcterms:W3CDTF">2024-08-28T06:01:03Z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2024-07-29T00:00:00Z</vt:filetime>
  </property>
  <property fmtid="{D5CDD505-2E9C-101B-9397-08002B2CF9AE}" pid="5" name="Producer">
    <vt:lpwstr>Microsoft® PowerPoint® 2010</vt:lpwstr>
  </property>
</Properties>
</file>